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58" r:id="rId4"/>
    <p:sldId id="269" r:id="rId5"/>
    <p:sldId id="273" r:id="rId6"/>
    <p:sldId id="264" r:id="rId7"/>
    <p:sldId id="268" r:id="rId8"/>
    <p:sldId id="275" r:id="rId9"/>
    <p:sldId id="262" r:id="rId10"/>
    <p:sldId id="276" r:id="rId11"/>
    <p:sldId id="270" r:id="rId12"/>
    <p:sldId id="261" r:id="rId13"/>
    <p:sldId id="263" r:id="rId14"/>
    <p:sldId id="272" r:id="rId15"/>
    <p:sldId id="257" r:id="rId16"/>
    <p:sldId id="274" r:id="rId17"/>
    <p:sldId id="265" r:id="rId18"/>
    <p:sldId id="266" r:id="rId19"/>
  </p:sldIdLst>
  <p:sldSz cx="18288000" cy="10287000"/>
  <p:notesSz cx="6858000" cy="9144000"/>
  <p:embeddedFontLst>
    <p:embeddedFont>
      <p:font typeface="Agrandir" panose="020B0604020202020204" charset="0"/>
      <p:regular r:id="rId20"/>
    </p:embeddedFont>
    <p:embeddedFont>
      <p:font typeface="Agrandir Medium" panose="020B0604020202020204" charset="0"/>
      <p:regular r:id="rId21"/>
    </p:embeddedFont>
    <p:embeddedFont>
      <p:font typeface="Arcade Gamer" panose="020B0604020202020204" charset="0"/>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1C24"/>
    <a:srgbClr val="6E421A"/>
    <a:srgbClr val="DA94C8"/>
    <a:srgbClr val="E71880"/>
    <a:srgbClr val="3C7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0" d="100"/>
          <a:sy n="40" d="100"/>
        </p:scale>
        <p:origin x="903" y="3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9.gif"/><Relationship Id="rId3" Type="http://schemas.microsoft.com/office/2007/relationships/hdphoto" Target="../media/hdphoto1.wdp"/><Relationship Id="rId7" Type="http://schemas.openxmlformats.org/officeDocument/2006/relationships/image" Target="../media/image8.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5.png"/><Relationship Id="rId3" Type="http://schemas.openxmlformats.org/officeDocument/2006/relationships/slideLayout" Target="../slideLayouts/slideLayout7.xml"/><Relationship Id="rId7" Type="http://schemas.openxmlformats.org/officeDocument/2006/relationships/image" Target="../media/image5.png"/><Relationship Id="rId12" Type="http://schemas.openxmlformats.org/officeDocument/2006/relationships/image" Target="../media/image16.png"/><Relationship Id="rId2" Type="http://schemas.openxmlformats.org/officeDocument/2006/relationships/video" Target="../media/media1.mp4"/><Relationship Id="rId16" Type="http://schemas.openxmlformats.org/officeDocument/2006/relationships/image" Target="../media/image28.png"/><Relationship Id="rId1" Type="http://schemas.microsoft.com/office/2007/relationships/media" Target="../media/media1.mp4"/><Relationship Id="rId6" Type="http://schemas.openxmlformats.org/officeDocument/2006/relationships/image" Target="../media/image26.png"/><Relationship Id="rId11" Type="http://schemas.openxmlformats.org/officeDocument/2006/relationships/image" Target="../media/image9.gif"/><Relationship Id="rId5" Type="http://schemas.openxmlformats.org/officeDocument/2006/relationships/image" Target="../media/image2.svg"/><Relationship Id="rId15" Type="http://schemas.openxmlformats.org/officeDocument/2006/relationships/image" Target="../media/image27.png"/><Relationship Id="rId10" Type="http://schemas.openxmlformats.org/officeDocument/2006/relationships/image" Target="../media/image8.svg"/><Relationship Id="rId4" Type="http://schemas.openxmlformats.org/officeDocument/2006/relationships/image" Target="../media/image1.png"/><Relationship Id="rId9" Type="http://schemas.openxmlformats.org/officeDocument/2006/relationships/image" Target="../media/image7.png"/><Relationship Id="rId1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4.svg"/><Relationship Id="rId3" Type="http://schemas.openxmlformats.org/officeDocument/2006/relationships/image" Target="../media/image6.svg"/><Relationship Id="rId7" Type="http://schemas.openxmlformats.org/officeDocument/2006/relationships/image" Target="../media/image30.svg"/><Relationship Id="rId12"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9.gif"/></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8.svg"/><Relationship Id="rId12" Type="http://schemas.openxmlformats.org/officeDocument/2006/relationships/image" Target="../media/image9.gi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4.svg"/><Relationship Id="rId5" Type="http://schemas.openxmlformats.org/officeDocument/2006/relationships/image" Target="../media/image4.svg"/><Relationship Id="rId15" Type="http://schemas.openxmlformats.org/officeDocument/2006/relationships/image" Target="../media/image30.sv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svg"/><Relationship Id="rId1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png"/><Relationship Id="rId3" Type="http://schemas.openxmlformats.org/officeDocument/2006/relationships/image" Target="../media/image32.svg"/><Relationship Id="rId7" Type="http://schemas.openxmlformats.org/officeDocument/2006/relationships/image" Target="../media/image2.svg"/><Relationship Id="rId12" Type="http://schemas.openxmlformats.org/officeDocument/2006/relationships/image" Target="../media/image9.gi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sv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svg"/><Relationship Id="rId10" Type="http://schemas.openxmlformats.org/officeDocument/2006/relationships/image" Target="../media/image13.svg"/><Relationship Id="rId4" Type="http://schemas.openxmlformats.org/officeDocument/2006/relationships/image" Target="../media/image5.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svg"/><Relationship Id="rId4" Type="http://schemas.openxmlformats.org/officeDocument/2006/relationships/image" Target="../media/image9.gif"/><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gif"/><Relationship Id="rId10"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18.svg"/><Relationship Id="rId7" Type="http://schemas.openxmlformats.org/officeDocument/2006/relationships/image" Target="../media/image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6.sv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sv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1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8.sv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9.gi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grpSp>
        <p:nvGrpSpPr>
          <p:cNvPr id="2" name="Group 2"/>
          <p:cNvGrpSpPr/>
          <p:nvPr/>
        </p:nvGrpSpPr>
        <p:grpSpPr>
          <a:xfrm>
            <a:off x="-82243" y="9023453"/>
            <a:ext cx="18643235" cy="1409274"/>
            <a:chOff x="0" y="0"/>
            <a:chExt cx="24857646" cy="1879032"/>
          </a:xfrm>
        </p:grpSpPr>
        <p:grpSp>
          <p:nvGrpSpPr>
            <p:cNvPr id="3" name="Group 3"/>
            <p:cNvGrpSpPr/>
            <p:nvPr/>
          </p:nvGrpSpPr>
          <p:grpSpPr>
            <a:xfrm>
              <a:off x="0" y="0"/>
              <a:ext cx="24857646" cy="1014865"/>
              <a:chOff x="0" y="0"/>
              <a:chExt cx="6306477" cy="257475"/>
            </a:xfrm>
          </p:grpSpPr>
          <p:sp>
            <p:nvSpPr>
              <p:cNvPr id="4" name="Freeform 4"/>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5" name="Group 5"/>
            <p:cNvGrpSpPr/>
            <p:nvPr/>
          </p:nvGrpSpPr>
          <p:grpSpPr>
            <a:xfrm>
              <a:off x="0" y="554789"/>
              <a:ext cx="24857646" cy="1324243"/>
              <a:chOff x="0" y="0"/>
              <a:chExt cx="6306477" cy="335965"/>
            </a:xfrm>
          </p:grpSpPr>
          <p:sp>
            <p:nvSpPr>
              <p:cNvPr id="6" name="Freeform 6"/>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99058" y="6862838"/>
            <a:ext cx="1857139" cy="2348106"/>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33400" y="6194525"/>
            <a:ext cx="3838441" cy="3531365"/>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38074" y="2793208"/>
            <a:ext cx="3584014" cy="1831105"/>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43590" y="304987"/>
            <a:ext cx="3836602" cy="1960155"/>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83159" y="-1227331"/>
            <a:ext cx="3836602" cy="1960155"/>
          </a:xfrm>
          <a:prstGeom prst="rect">
            <a:avLst/>
          </a:prstGeom>
        </p:spPr>
      </p:pic>
      <p:sp>
        <p:nvSpPr>
          <p:cNvPr id="14" name="TextBox 14"/>
          <p:cNvSpPr txBox="1"/>
          <p:nvPr/>
        </p:nvSpPr>
        <p:spPr>
          <a:xfrm>
            <a:off x="6063063" y="5780871"/>
            <a:ext cx="6757385" cy="1111458"/>
          </a:xfrm>
          <a:prstGeom prst="rect">
            <a:avLst/>
          </a:prstGeom>
          <a:solidFill>
            <a:srgbClr val="3C7B31"/>
          </a:solidFill>
          <a:ln w="28575">
            <a:solidFill>
              <a:schemeClr val="bg1"/>
            </a:solidFill>
            <a:prstDash val="dashDot"/>
          </a:ln>
          <a:effectLst/>
        </p:spPr>
        <p:style>
          <a:lnRef idx="0">
            <a:scrgbClr r="0" g="0" b="0"/>
          </a:lnRef>
          <a:fillRef idx="0">
            <a:scrgbClr r="0" g="0" b="0"/>
          </a:fillRef>
          <a:effectRef idx="0">
            <a:scrgbClr r="0" g="0" b="0"/>
          </a:effectRef>
          <a:fontRef idx="minor">
            <a:schemeClr val="accent2"/>
          </a:fontRef>
        </p:style>
        <p:txBody>
          <a:bodyPr wrap="square" lIns="0" tIns="0" rIns="0" bIns="0" rtlCol="0" anchor="t">
            <a:spAutoFit/>
          </a:bodyPr>
          <a:lstStyle/>
          <a:p>
            <a:pPr algn="ctr">
              <a:lnSpc>
                <a:spcPts val="4447"/>
              </a:lnSpc>
            </a:pPr>
            <a:r>
              <a:rPr lang="en-US" sz="3176" dirty="0">
                <a:solidFill>
                  <a:schemeClr val="bg1"/>
                </a:solidFill>
                <a:latin typeface="Agrandir"/>
              </a:rPr>
              <a:t>Presented by: Team ASAP-z</a:t>
            </a:r>
          </a:p>
          <a:p>
            <a:pPr algn="ctr">
              <a:lnSpc>
                <a:spcPts val="4447"/>
              </a:lnSpc>
            </a:pPr>
            <a:r>
              <a:rPr lang="en-US" sz="2800" b="1" dirty="0">
                <a:solidFill>
                  <a:schemeClr val="bg1"/>
                </a:solidFill>
                <a:latin typeface="Agrandir"/>
              </a:rPr>
              <a:t>A</a:t>
            </a:r>
            <a:r>
              <a:rPr lang="en-US" sz="2400" dirty="0">
                <a:solidFill>
                  <a:schemeClr val="bg1"/>
                </a:solidFill>
                <a:latin typeface="Agrandir"/>
              </a:rPr>
              <a:t>rfa(Leader), </a:t>
            </a:r>
            <a:r>
              <a:rPr lang="en-US" sz="2800" b="1" dirty="0">
                <a:solidFill>
                  <a:schemeClr val="bg1"/>
                </a:solidFill>
                <a:latin typeface="Agrandir"/>
              </a:rPr>
              <a:t>S</a:t>
            </a:r>
            <a:r>
              <a:rPr lang="en-US" sz="2400" dirty="0">
                <a:solidFill>
                  <a:schemeClr val="bg1"/>
                </a:solidFill>
                <a:latin typeface="Agrandir"/>
              </a:rPr>
              <a:t>hreya, </a:t>
            </a:r>
            <a:r>
              <a:rPr lang="en-US" sz="2800" b="1" dirty="0">
                <a:solidFill>
                  <a:schemeClr val="bg1"/>
                </a:solidFill>
                <a:latin typeface="Agrandir"/>
              </a:rPr>
              <a:t>A</a:t>
            </a:r>
            <a:r>
              <a:rPr lang="en-US" sz="2400" dirty="0">
                <a:solidFill>
                  <a:schemeClr val="bg1"/>
                </a:solidFill>
                <a:latin typeface="Agrandir"/>
              </a:rPr>
              <a:t>may, </a:t>
            </a:r>
            <a:r>
              <a:rPr lang="en-US" sz="2800" b="1" dirty="0">
                <a:solidFill>
                  <a:schemeClr val="bg1"/>
                </a:solidFill>
                <a:latin typeface="Agrandir"/>
              </a:rPr>
              <a:t>P</a:t>
            </a:r>
            <a:r>
              <a:rPr lang="en-US" sz="2400" dirty="0">
                <a:solidFill>
                  <a:schemeClr val="bg1"/>
                </a:solidFill>
                <a:latin typeface="Agrandir"/>
              </a:rPr>
              <a:t>arvathi, </a:t>
            </a:r>
            <a:r>
              <a:rPr lang="en-US" sz="2800" b="1" dirty="0">
                <a:solidFill>
                  <a:schemeClr val="bg1"/>
                </a:solidFill>
                <a:latin typeface="Agrandir"/>
              </a:rPr>
              <a:t>Z</a:t>
            </a:r>
            <a:r>
              <a:rPr lang="en-US" sz="2400" dirty="0">
                <a:solidFill>
                  <a:schemeClr val="bg1"/>
                </a:solidFill>
                <a:latin typeface="Agrandir"/>
              </a:rPr>
              <a:t>ainab</a:t>
            </a:r>
          </a:p>
        </p:txBody>
      </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53933" y="670856"/>
            <a:ext cx="2993575" cy="544286"/>
          </a:xfrm>
          <a:prstGeom prst="rect">
            <a:avLst/>
          </a:prstGeom>
        </p:spPr>
      </p:pic>
      <p:sp>
        <p:nvSpPr>
          <p:cNvPr id="16" name="TextBox 16"/>
          <p:cNvSpPr txBox="1"/>
          <p:nvPr/>
        </p:nvSpPr>
        <p:spPr>
          <a:xfrm>
            <a:off x="2274860" y="1650667"/>
            <a:ext cx="14095237" cy="4116512"/>
          </a:xfrm>
          <a:prstGeom prst="rect">
            <a:avLst/>
          </a:prstGeom>
        </p:spPr>
        <p:txBody>
          <a:bodyPr lIns="0" tIns="0" rIns="0" bIns="0" rtlCol="0" anchor="t">
            <a:spAutoFit/>
          </a:bodyPr>
          <a:lstStyle/>
          <a:p>
            <a:pPr algn="ctr">
              <a:lnSpc>
                <a:spcPts val="10692"/>
              </a:lnSpc>
            </a:pPr>
            <a:r>
              <a:rPr lang="en-US" sz="9993" dirty="0">
                <a:solidFill>
                  <a:srgbClr val="000000"/>
                </a:solidFill>
                <a:latin typeface="Arcade Gamer"/>
              </a:rPr>
              <a:t>CAR-LOS:</a:t>
            </a:r>
          </a:p>
          <a:p>
            <a:pPr algn="ctr">
              <a:lnSpc>
                <a:spcPts val="10692"/>
              </a:lnSpc>
            </a:pPr>
            <a:r>
              <a:rPr lang="en-US" sz="9993" dirty="0">
                <a:solidFill>
                  <a:srgbClr val="000000"/>
                </a:solidFill>
                <a:latin typeface="Arcade Gamer"/>
              </a:rPr>
              <a:t>LINE FOLLOWER car</a:t>
            </a:r>
          </a:p>
        </p:txBody>
      </p:sp>
      <p:pic>
        <p:nvPicPr>
          <p:cNvPr id="17" name="Picture 17"/>
          <p:cNvPicPr>
            <a:picLocks noChangeAspect="1"/>
          </p:cNvPicPr>
          <p:nvPr/>
        </p:nvPicPr>
        <p:blipFill>
          <a:blip r:embed="rId10"/>
          <a:srcRect/>
          <a:stretch>
            <a:fillRect/>
          </a:stretch>
        </p:blipFill>
        <p:spPr>
          <a:xfrm>
            <a:off x="16761891" y="444883"/>
            <a:ext cx="1125685" cy="996231"/>
          </a:xfrm>
          <a:prstGeom prst="rect">
            <a:avLst/>
          </a:prstGeom>
        </p:spPr>
      </p:pic>
      <p:pic>
        <p:nvPicPr>
          <p:cNvPr id="22" name="Picture 21" descr="pixel art of video game&#10;">
            <a:extLst>
              <a:ext uri="{FF2B5EF4-FFF2-40B4-BE49-F238E27FC236}">
                <a16:creationId xmlns:a16="http://schemas.microsoft.com/office/drawing/2014/main" id="{04E9D0D5-EAFA-A881-5F97-AC68FFE842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3713" t="36623" r="23694" b="28001"/>
          <a:stretch/>
        </p:blipFill>
        <p:spPr>
          <a:xfrm>
            <a:off x="3764218" y="7496473"/>
            <a:ext cx="3972492" cy="2672080"/>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78470" y="6469027"/>
            <a:ext cx="3101722" cy="39217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42" presetClass="path" presetSubtype="0" accel="50000" decel="50000" fill="hold" nodeType="withEffect">
                                  <p:stCondLst>
                                    <p:cond delay="0"/>
                                  </p:stCondLst>
                                  <p:childTnLst>
                                    <p:animMotion origin="layout" path="M -3.88889E-6 -3.82716E-6 L 0.19757 0.00541 " pathEditMode="relative" rAng="0" ptsTypes="AA">
                                      <p:cBhvr>
                                        <p:cTn id="31" dur="7000" fill="hold"/>
                                        <p:tgtEl>
                                          <p:spTgt spid="11"/>
                                        </p:tgtEl>
                                        <p:attrNameLst>
                                          <p:attrName>ppt_x</p:attrName>
                                          <p:attrName>ppt_y</p:attrName>
                                        </p:attrNameLst>
                                      </p:cBhvr>
                                      <p:rCtr x="9878" y="262"/>
                                    </p:animMotion>
                                  </p:childTnLst>
                                </p:cTn>
                              </p:par>
                              <p:par>
                                <p:cTn id="32" presetID="42" presetClass="path" presetSubtype="0" accel="50000" decel="50000" fill="hold" nodeType="withEffect">
                                  <p:stCondLst>
                                    <p:cond delay="0"/>
                                  </p:stCondLst>
                                  <p:childTnLst>
                                    <p:animMotion origin="layout" path="M -2.5E-6 -2.46914E-7 L 0.23802 0.0054 " pathEditMode="relative" rAng="0" ptsTypes="AA">
                                      <p:cBhvr>
                                        <p:cTn id="33" dur="7000" fill="hold"/>
                                        <p:tgtEl>
                                          <p:spTgt spid="13"/>
                                        </p:tgtEl>
                                        <p:attrNameLst>
                                          <p:attrName>ppt_x</p:attrName>
                                          <p:attrName>ppt_y</p:attrName>
                                        </p:attrNameLst>
                                      </p:cBhvr>
                                      <p:rCtr x="11901" y="278"/>
                                    </p:animMotion>
                                  </p:childTnLst>
                                </p:cTn>
                              </p:par>
                              <p:par>
                                <p:cTn id="34" presetID="42" presetClass="path" presetSubtype="0" accel="50000" decel="50000" fill="hold" nodeType="withEffect">
                                  <p:stCondLst>
                                    <p:cond delay="0"/>
                                  </p:stCondLst>
                                  <p:childTnLst>
                                    <p:animMotion origin="layout" path="M -3.05556E-6 4.32099E-6 L 0.20981 0.00478 " pathEditMode="relative" rAng="0" ptsTypes="AA">
                                      <p:cBhvr>
                                        <p:cTn id="35" dur="7000" fill="hold"/>
                                        <p:tgtEl>
                                          <p:spTgt spid="12"/>
                                        </p:tgtEl>
                                        <p:attrNameLst>
                                          <p:attrName>ppt_x</p:attrName>
                                          <p:attrName>ppt_y</p:attrName>
                                        </p:attrNameLst>
                                      </p:cBhvr>
                                      <p:rCtr x="10486" y="231"/>
                                    </p:animMotion>
                                  </p:childTnLst>
                                </p:cTn>
                              </p:par>
                              <p:par>
                                <p:cTn id="36" presetID="42" presetClass="path" presetSubtype="0" accel="50000" decel="50000" fill="hold" nodeType="withEffect">
                                  <p:stCondLst>
                                    <p:cond delay="0"/>
                                  </p:stCondLst>
                                  <p:childTnLst>
                                    <p:animMotion origin="layout" path="M 2.77778E-7 2.34568E-6 L 0.78976 -0.01898 " pathEditMode="relative" rAng="0" ptsTypes="AA">
                                      <p:cBhvr>
                                        <p:cTn id="37" dur="7000" fill="hold"/>
                                        <p:tgtEl>
                                          <p:spTgt spid="22"/>
                                        </p:tgtEl>
                                        <p:attrNameLst>
                                          <p:attrName>ppt_x</p:attrName>
                                          <p:attrName>ppt_y</p:attrName>
                                        </p:attrNameLst>
                                      </p:cBhvr>
                                      <p:rCtr x="39488" y="-9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3933" y="670856"/>
            <a:ext cx="2993575" cy="5442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4332" y="133610"/>
            <a:ext cx="4420491" cy="225846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73680" y="7756183"/>
            <a:ext cx="4692042" cy="239720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05714" y="4827951"/>
            <a:ext cx="4692042" cy="2397207"/>
          </a:xfrm>
          <a:prstGeom prst="rect">
            <a:avLst/>
          </a:prstGeom>
        </p:spPr>
      </p:pic>
      <p:sp>
        <p:nvSpPr>
          <p:cNvPr id="7" name="TextBox 7"/>
          <p:cNvSpPr txBox="1"/>
          <p:nvPr/>
        </p:nvSpPr>
        <p:spPr>
          <a:xfrm>
            <a:off x="756553" y="3082878"/>
            <a:ext cx="8361427" cy="1180260"/>
          </a:xfrm>
          <a:prstGeom prst="rect">
            <a:avLst/>
          </a:prstGeom>
        </p:spPr>
        <p:txBody>
          <a:bodyPr lIns="0" tIns="0" rIns="0" bIns="0" rtlCol="0" anchor="t">
            <a:spAutoFit/>
          </a:bodyPr>
          <a:lstStyle/>
          <a:p>
            <a:pPr algn="ctr">
              <a:lnSpc>
                <a:spcPts val="9176"/>
              </a:lnSpc>
            </a:pPr>
            <a:r>
              <a:rPr lang="en-US" sz="8575" dirty="0" err="1">
                <a:solidFill>
                  <a:srgbClr val="000000"/>
                </a:solidFill>
                <a:latin typeface="Agrandir Medium" panose="020B0604020202020204" charset="0"/>
              </a:rPr>
              <a:t>rotateMotor</a:t>
            </a:r>
            <a:r>
              <a:rPr lang="en-US" sz="8575" dirty="0">
                <a:solidFill>
                  <a:srgbClr val="000000"/>
                </a:solidFill>
                <a:latin typeface="Agrandir Medium" panose="020B0604020202020204" charset="0"/>
              </a:rPr>
              <a:t>()</a:t>
            </a:r>
          </a:p>
        </p:txBody>
      </p:sp>
      <p:sp>
        <p:nvSpPr>
          <p:cNvPr id="8" name="TextBox 8"/>
          <p:cNvSpPr txBox="1"/>
          <p:nvPr/>
        </p:nvSpPr>
        <p:spPr>
          <a:xfrm>
            <a:off x="623453" y="4150955"/>
            <a:ext cx="8520547" cy="5974521"/>
          </a:xfrm>
          <a:prstGeom prst="rect">
            <a:avLst/>
          </a:prstGeom>
        </p:spPr>
        <p:txBody>
          <a:bodyPr wrap="square" lIns="0" tIns="0" rIns="0" bIns="0" rtlCol="0" anchor="t">
            <a:spAutoFit/>
          </a:bodyPr>
          <a:lstStyle/>
          <a:p>
            <a:pPr>
              <a:lnSpc>
                <a:spcPct val="107000"/>
              </a:lnSpc>
              <a:spcAft>
                <a:spcPts val="800"/>
              </a:spcAft>
            </a:pPr>
            <a:r>
              <a:rPr lang="en-US" sz="2800" dirty="0">
                <a:solidFill>
                  <a:srgbClr val="272727"/>
                </a:solidFill>
                <a:latin typeface="Agrandir"/>
              </a:rPr>
              <a:t>The </a:t>
            </a:r>
            <a:r>
              <a:rPr lang="en-US" sz="2800" b="1" dirty="0" err="1">
                <a:solidFill>
                  <a:srgbClr val="272727"/>
                </a:solidFill>
                <a:latin typeface="Agrandir"/>
              </a:rPr>
              <a:t>rotateMotor</a:t>
            </a:r>
            <a:r>
              <a:rPr lang="en-US" sz="2800" b="1" dirty="0">
                <a:solidFill>
                  <a:srgbClr val="272727"/>
                </a:solidFill>
                <a:latin typeface="Agrandir"/>
              </a:rPr>
              <a:t> function </a:t>
            </a:r>
            <a:r>
              <a:rPr lang="en-US" sz="2800" dirty="0">
                <a:solidFill>
                  <a:srgbClr val="272727"/>
                </a:solidFill>
                <a:latin typeface="Agrandir"/>
              </a:rPr>
              <a:t>is used to control the speed and direction of two motors in the robot. It takes two parameters </a:t>
            </a:r>
            <a:r>
              <a:rPr lang="en-US" sz="2800" dirty="0" err="1">
                <a:solidFill>
                  <a:srgbClr val="272727"/>
                </a:solidFill>
                <a:latin typeface="Agrandir"/>
              </a:rPr>
              <a:t>rightMotorSpeed</a:t>
            </a:r>
            <a:r>
              <a:rPr lang="en-US" sz="2800" dirty="0">
                <a:solidFill>
                  <a:srgbClr val="272727"/>
                </a:solidFill>
                <a:latin typeface="Agrandir"/>
              </a:rPr>
              <a:t> and </a:t>
            </a:r>
            <a:r>
              <a:rPr lang="en-US" sz="2800" dirty="0" err="1">
                <a:solidFill>
                  <a:srgbClr val="272727"/>
                </a:solidFill>
                <a:latin typeface="Agrandir"/>
              </a:rPr>
              <a:t>leftMotorSpeed</a:t>
            </a:r>
            <a:r>
              <a:rPr lang="en-US" sz="2800" dirty="0">
                <a:solidFill>
                  <a:srgbClr val="272727"/>
                </a:solidFill>
                <a:latin typeface="Agrandir"/>
              </a:rPr>
              <a:t>, which determine the speed of the right and left motors, respectively. If </a:t>
            </a:r>
            <a:r>
              <a:rPr lang="en-US" sz="2800" dirty="0" err="1">
                <a:solidFill>
                  <a:srgbClr val="272727"/>
                </a:solidFill>
                <a:latin typeface="Agrandir"/>
              </a:rPr>
              <a:t>rightMotorSpeed</a:t>
            </a:r>
            <a:r>
              <a:rPr lang="en-US" sz="2800" dirty="0">
                <a:solidFill>
                  <a:srgbClr val="272727"/>
                </a:solidFill>
                <a:latin typeface="Agrandir"/>
              </a:rPr>
              <a:t> is greater than 0, the right motor rotates forward. If </a:t>
            </a:r>
            <a:r>
              <a:rPr lang="en-US" sz="2800" dirty="0" err="1">
                <a:solidFill>
                  <a:srgbClr val="272727"/>
                </a:solidFill>
                <a:latin typeface="Agrandir"/>
              </a:rPr>
              <a:t>rightMotorSpeed</a:t>
            </a:r>
            <a:r>
              <a:rPr lang="en-US" sz="2800" dirty="0">
                <a:solidFill>
                  <a:srgbClr val="272727"/>
                </a:solidFill>
                <a:latin typeface="Agrandir"/>
              </a:rPr>
              <a:t> is 0 or less, the right motor stops. If </a:t>
            </a:r>
            <a:r>
              <a:rPr lang="en-US" sz="2800" dirty="0" err="1">
                <a:solidFill>
                  <a:srgbClr val="272727"/>
                </a:solidFill>
                <a:latin typeface="Agrandir"/>
              </a:rPr>
              <a:t>leftMotorSpeed</a:t>
            </a:r>
            <a:r>
              <a:rPr lang="en-US" sz="2800" dirty="0">
                <a:solidFill>
                  <a:srgbClr val="272727"/>
                </a:solidFill>
                <a:latin typeface="Agrandir"/>
              </a:rPr>
              <a:t> is greater than 0, the left motor rotates forward. If </a:t>
            </a:r>
            <a:r>
              <a:rPr lang="en-US" sz="2800" dirty="0" err="1">
                <a:solidFill>
                  <a:srgbClr val="272727"/>
                </a:solidFill>
                <a:latin typeface="Agrandir"/>
              </a:rPr>
              <a:t>leftMotorSpeed</a:t>
            </a:r>
            <a:r>
              <a:rPr lang="en-US" sz="2800" dirty="0">
                <a:solidFill>
                  <a:srgbClr val="272727"/>
                </a:solidFill>
                <a:latin typeface="Agrandir"/>
              </a:rPr>
              <a:t> is 0 or less, the left motor stops. The function sets the direction of the motors using digitalWrite and the speed of the motors using </a:t>
            </a:r>
            <a:r>
              <a:rPr lang="en-US" sz="2800" dirty="0" err="1">
                <a:solidFill>
                  <a:srgbClr val="272727"/>
                </a:solidFill>
                <a:latin typeface="Agrandir"/>
              </a:rPr>
              <a:t>analogWrite</a:t>
            </a:r>
            <a:r>
              <a:rPr lang="en-US" sz="2800" dirty="0">
                <a:solidFill>
                  <a:srgbClr val="272727"/>
                </a:solidFill>
                <a:latin typeface="Agrandir"/>
              </a:rPr>
              <a:t>.</a:t>
            </a:r>
            <a:endParaRPr lang="en-AE" sz="2800" dirty="0">
              <a:solidFill>
                <a:srgbClr val="272727"/>
              </a:solidFill>
              <a:latin typeface="Agrandir"/>
            </a:endParaRPr>
          </a:p>
        </p:txBody>
      </p:sp>
      <p:sp>
        <p:nvSpPr>
          <p:cNvPr id="3" name="TextBox 14">
            <a:extLst>
              <a:ext uri="{FF2B5EF4-FFF2-40B4-BE49-F238E27FC236}">
                <a16:creationId xmlns:a16="http://schemas.microsoft.com/office/drawing/2014/main" id="{F0A89CFC-F32E-6A97-1255-8D6BBBB5CBA6}"/>
              </a:ext>
            </a:extLst>
          </p:cNvPr>
          <p:cNvSpPr txBox="1"/>
          <p:nvPr/>
        </p:nvSpPr>
        <p:spPr>
          <a:xfrm>
            <a:off x="304800" y="1215142"/>
            <a:ext cx="9894902" cy="1250086"/>
          </a:xfrm>
          <a:prstGeom prst="rect">
            <a:avLst/>
          </a:prstGeom>
        </p:spPr>
        <p:txBody>
          <a:bodyPr wrap="square" lIns="0" tIns="0" rIns="0" bIns="0" rtlCol="0" anchor="t">
            <a:spAutoFit/>
          </a:bodyPr>
          <a:lstStyle/>
          <a:p>
            <a:pPr algn="ctr">
              <a:lnSpc>
                <a:spcPts val="10692"/>
              </a:lnSpc>
            </a:pPr>
            <a:r>
              <a:rPr lang="en-GB" sz="8000" dirty="0">
                <a:solidFill>
                  <a:srgbClr val="000000"/>
                </a:solidFill>
                <a:latin typeface="Arcade Gamer"/>
              </a:rPr>
              <a:t>PROGRAMMING </a:t>
            </a:r>
            <a:endParaRPr lang="en-US" sz="8000" dirty="0">
              <a:solidFill>
                <a:srgbClr val="000000"/>
              </a:solidFill>
              <a:latin typeface="Arcade Gamer"/>
            </a:endParaRPr>
          </a:p>
        </p:txBody>
      </p:sp>
      <p:sp>
        <p:nvSpPr>
          <p:cNvPr id="11" name="TextBox 7">
            <a:extLst>
              <a:ext uri="{FF2B5EF4-FFF2-40B4-BE49-F238E27FC236}">
                <a16:creationId xmlns:a16="http://schemas.microsoft.com/office/drawing/2014/main" id="{F3BFBFA9-AAF0-ACE5-4292-FA5B17B7918D}"/>
              </a:ext>
            </a:extLst>
          </p:cNvPr>
          <p:cNvSpPr txBox="1"/>
          <p:nvPr/>
        </p:nvSpPr>
        <p:spPr>
          <a:xfrm>
            <a:off x="623453" y="2362448"/>
            <a:ext cx="8361427" cy="641201"/>
          </a:xfrm>
          <a:prstGeom prst="rect">
            <a:avLst/>
          </a:prstGeom>
        </p:spPr>
        <p:txBody>
          <a:bodyPr lIns="0" tIns="0" rIns="0" bIns="0" rtlCol="0" anchor="t">
            <a:spAutoFit/>
          </a:bodyPr>
          <a:lstStyle/>
          <a:p>
            <a:pPr algn="ctr">
              <a:lnSpc>
                <a:spcPts val="5022"/>
              </a:lnSpc>
            </a:pPr>
            <a:r>
              <a:rPr lang="en-US" sz="4524" dirty="0">
                <a:solidFill>
                  <a:srgbClr val="272727"/>
                </a:solidFill>
                <a:latin typeface="Agrandir Medium"/>
              </a:rPr>
              <a:t>Presented by Arfa and Amay</a:t>
            </a:r>
          </a:p>
        </p:txBody>
      </p:sp>
      <p:pic>
        <p:nvPicPr>
          <p:cNvPr id="14" name="Picture 13">
            <a:extLst>
              <a:ext uri="{FF2B5EF4-FFF2-40B4-BE49-F238E27FC236}">
                <a16:creationId xmlns:a16="http://schemas.microsoft.com/office/drawing/2014/main" id="{B31CD28C-5251-470A-652A-D19813C3C16A}"/>
              </a:ext>
            </a:extLst>
          </p:cNvPr>
          <p:cNvPicPr>
            <a:picLocks noChangeAspect="1"/>
          </p:cNvPicPr>
          <p:nvPr/>
        </p:nvPicPr>
        <p:blipFill>
          <a:blip r:embed="rId6"/>
          <a:stretch>
            <a:fillRect/>
          </a:stretch>
        </p:blipFill>
        <p:spPr>
          <a:xfrm>
            <a:off x="9448800" y="2880287"/>
            <a:ext cx="8509080" cy="6292533"/>
          </a:xfrm>
          <a:prstGeom prst="rect">
            <a:avLst/>
          </a:prstGeom>
          <a:ln w="127000" cap="sq">
            <a:solidFill>
              <a:srgbClr val="DA94C8"/>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02090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2050" name="Picture 2" descr="Pixel Flower Images - Free Download on Freepik">
            <a:extLst>
              <a:ext uri="{FF2B5EF4-FFF2-40B4-BE49-F238E27FC236}">
                <a16:creationId xmlns:a16="http://schemas.microsoft.com/office/drawing/2014/main" id="{4C8B5E58-42D0-1990-E7B5-CEAA1867781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100" y1="17100" x2="47800" y2="18350"/>
                        <a14:foregroundMark x1="47450" y1="15000" x2="49550" y2="16450"/>
                        <a14:foregroundMark x1="66650" y1="20200" x2="66650" y2="20200"/>
                        <a14:foregroundMark x1="29450" y1="44850" x2="29200" y2="45750"/>
                        <a14:foregroundMark x1="66200" y1="20550" x2="65450" y2="21000"/>
                        <a14:foregroundMark x1="65300" y1="74450" x2="65250" y2="75300"/>
                        <a14:backgroundMark x1="73550" y1="67800" x2="73100" y2="66100"/>
                        <a14:backgroundMark x1="70550" y1="65800" x2="75650" y2="65800"/>
                        <a14:backgroundMark x1="33300" y1="43300" x2="33300" y2="43300"/>
                        <a14:backgroundMark x1="30450" y1="44300" x2="30250" y2="45000"/>
                        <a14:backgroundMark x1="78300" y1="50000" x2="76350" y2="58600"/>
                        <a14:backgroundMark x1="76350" y1="58600" x2="79050" y2="51000"/>
                        <a14:backgroundMark x1="79050" y1="51000" x2="77450" y2="55350"/>
                        <a14:backgroundMark x1="77450" y1="55350" x2="79300" y2="49250"/>
                        <a14:backgroundMark x1="79300" y1="49250" x2="79300" y2="49250"/>
                        <a14:backgroundMark x1="73050" y1="18850" x2="71750" y2="23300"/>
                        <a14:backgroundMark x1="71750" y1="23300" x2="73250" y2="18600"/>
                        <a14:backgroundMark x1="73250" y1="18600" x2="72450" y2="20000"/>
                        <a14:backgroundMark x1="71200" y1="25650" x2="71350" y2="24800"/>
                        <a14:backgroundMark x1="66350" y1="73650" x2="67250" y2="74350"/>
                        <a14:backgroundMark x1="67600" y1="73850" x2="67700" y2="74350"/>
                        <a14:backgroundMark x1="69000" y1="74900" x2="70950" y2="75700"/>
                        <a14:backgroundMark x1="67950" y1="74700" x2="69450" y2="75400"/>
                      </a14:backgroundRemoval>
                    </a14:imgEffect>
                  </a14:imgLayer>
                </a14:imgProps>
              </a:ext>
              <a:ext uri="{28A0092B-C50C-407E-A947-70E740481C1C}">
                <a14:useLocalDpi xmlns:a14="http://schemas.microsoft.com/office/drawing/2010/main" val="0"/>
              </a:ext>
            </a:extLst>
          </a:blip>
          <a:srcRect/>
          <a:stretch>
            <a:fillRect/>
          </a:stretch>
        </p:blipFill>
        <p:spPr bwMode="auto">
          <a:xfrm>
            <a:off x="-3532938" y="4210336"/>
            <a:ext cx="10287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ixel Flower Images - Free Download on Freepik">
            <a:extLst>
              <a:ext uri="{FF2B5EF4-FFF2-40B4-BE49-F238E27FC236}">
                <a16:creationId xmlns:a16="http://schemas.microsoft.com/office/drawing/2014/main" id="{01A843BE-5422-C6C9-7038-A403EFBAB3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100" y1="17100" x2="47800" y2="18350"/>
                        <a14:foregroundMark x1="47450" y1="15000" x2="49550" y2="16450"/>
                        <a14:foregroundMark x1="66650" y1="20200" x2="66650" y2="20200"/>
                        <a14:foregroundMark x1="29450" y1="44850" x2="29200" y2="45750"/>
                        <a14:foregroundMark x1="66200" y1="20550" x2="65450" y2="21000"/>
                        <a14:foregroundMark x1="65300" y1="74450" x2="65250" y2="75300"/>
                        <a14:backgroundMark x1="73550" y1="67800" x2="73100" y2="66100"/>
                        <a14:backgroundMark x1="70550" y1="65800" x2="75650" y2="65800"/>
                        <a14:backgroundMark x1="33300" y1="43300" x2="33300" y2="43300"/>
                        <a14:backgroundMark x1="30450" y1="44300" x2="30250" y2="45000"/>
                        <a14:backgroundMark x1="78300" y1="50000" x2="76350" y2="58600"/>
                        <a14:backgroundMark x1="76350" y1="58600" x2="79050" y2="51000"/>
                        <a14:backgroundMark x1="79050" y1="51000" x2="77450" y2="55350"/>
                        <a14:backgroundMark x1="77450" y1="55350" x2="79300" y2="49250"/>
                        <a14:backgroundMark x1="79300" y1="49250" x2="79300" y2="49250"/>
                        <a14:backgroundMark x1="73050" y1="18850" x2="71750" y2="23300"/>
                        <a14:backgroundMark x1="71750" y1="23300" x2="73250" y2="18600"/>
                        <a14:backgroundMark x1="73250" y1="18600" x2="72450" y2="20000"/>
                        <a14:backgroundMark x1="71200" y1="25650" x2="71350" y2="24800"/>
                        <a14:backgroundMark x1="66350" y1="73650" x2="67250" y2="74350"/>
                        <a14:backgroundMark x1="67600" y1="73850" x2="67700" y2="74350"/>
                        <a14:backgroundMark x1="69000" y1="74900" x2="70950" y2="75700"/>
                        <a14:backgroundMark x1="67950" y1="74700" x2="69450" y2="75400"/>
                      </a14:backgroundRemoval>
                    </a14:imgEffect>
                  </a14:imgLayer>
                </a14:imgProps>
              </a:ext>
              <a:ext uri="{28A0092B-C50C-407E-A947-70E740481C1C}">
                <a14:useLocalDpi xmlns:a14="http://schemas.microsoft.com/office/drawing/2010/main" val="0"/>
              </a:ext>
            </a:extLst>
          </a:blip>
          <a:srcRect/>
          <a:stretch>
            <a:fillRect/>
          </a:stretch>
        </p:blipFill>
        <p:spPr bwMode="auto">
          <a:xfrm>
            <a:off x="4621723" y="4210336"/>
            <a:ext cx="10287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3307" y="2485215"/>
            <a:ext cx="3584014" cy="1831105"/>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43590" y="304987"/>
            <a:ext cx="3836602" cy="1960155"/>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83159" y="-1227331"/>
            <a:ext cx="3836602" cy="1960155"/>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3933" y="670856"/>
            <a:ext cx="2993575" cy="544286"/>
          </a:xfrm>
          <a:prstGeom prst="rect">
            <a:avLst/>
          </a:prstGeom>
        </p:spPr>
      </p:pic>
      <p:sp>
        <p:nvSpPr>
          <p:cNvPr id="14" name="TextBox 14"/>
          <p:cNvSpPr txBox="1"/>
          <p:nvPr/>
        </p:nvSpPr>
        <p:spPr>
          <a:xfrm>
            <a:off x="-263115" y="4166083"/>
            <a:ext cx="18814230" cy="1603644"/>
          </a:xfrm>
          <a:prstGeom prst="rect">
            <a:avLst/>
          </a:prstGeom>
        </p:spPr>
        <p:txBody>
          <a:bodyPr wrap="square" lIns="0" tIns="0" rIns="0" bIns="0" rtlCol="0" anchor="t">
            <a:spAutoFit/>
          </a:bodyPr>
          <a:lstStyle/>
          <a:p>
            <a:pPr algn="ctr">
              <a:lnSpc>
                <a:spcPts val="10692"/>
              </a:lnSpc>
            </a:pPr>
            <a:r>
              <a:rPr lang="en-GB" sz="20800" dirty="0">
                <a:solidFill>
                  <a:srgbClr val="000000"/>
                </a:solidFill>
                <a:latin typeface="Arcade Gamer"/>
              </a:rPr>
              <a:t>ASSEMBLY </a:t>
            </a:r>
            <a:endParaRPr lang="en-US" sz="20800" dirty="0">
              <a:solidFill>
                <a:srgbClr val="000000"/>
              </a:solidFill>
              <a:latin typeface="Arcade Gamer"/>
            </a:endParaRPr>
          </a:p>
        </p:txBody>
      </p:sp>
      <p:pic>
        <p:nvPicPr>
          <p:cNvPr id="15" name="Picture 15"/>
          <p:cNvPicPr>
            <a:picLocks noChangeAspect="1"/>
          </p:cNvPicPr>
          <p:nvPr/>
        </p:nvPicPr>
        <p:blipFill>
          <a:blip r:embed="rId8"/>
          <a:srcRect/>
          <a:stretch>
            <a:fillRect/>
          </a:stretch>
        </p:blipFill>
        <p:spPr>
          <a:xfrm>
            <a:off x="9394076" y="32469"/>
            <a:ext cx="1125685" cy="996231"/>
          </a:xfrm>
          <a:prstGeom prst="rect">
            <a:avLst/>
          </a:prstGeom>
        </p:spPr>
      </p:pic>
      <p:pic>
        <p:nvPicPr>
          <p:cNvPr id="18" name="Picture 2" descr="Pixel Flower Images - Free Download on Freepik">
            <a:extLst>
              <a:ext uri="{FF2B5EF4-FFF2-40B4-BE49-F238E27FC236}">
                <a16:creationId xmlns:a16="http://schemas.microsoft.com/office/drawing/2014/main" id="{FF0FDC6B-7B9F-EAD8-18AA-F2C8BAFFFA0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100" y1="17100" x2="47800" y2="18350"/>
                        <a14:foregroundMark x1="47450" y1="15000" x2="49550" y2="16450"/>
                        <a14:foregroundMark x1="66650" y1="20200" x2="66650" y2="20200"/>
                        <a14:foregroundMark x1="29450" y1="44850" x2="29200" y2="45750"/>
                        <a14:foregroundMark x1="66200" y1="20550" x2="65450" y2="21000"/>
                        <a14:foregroundMark x1="65300" y1="74450" x2="65250" y2="75300"/>
                        <a14:backgroundMark x1="73550" y1="67800" x2="73100" y2="66100"/>
                        <a14:backgroundMark x1="70550" y1="65800" x2="75650" y2="65800"/>
                        <a14:backgroundMark x1="33300" y1="43300" x2="33300" y2="43300"/>
                        <a14:backgroundMark x1="30450" y1="44300" x2="30250" y2="45000"/>
                        <a14:backgroundMark x1="78300" y1="50000" x2="76350" y2="58600"/>
                        <a14:backgroundMark x1="76350" y1="58600" x2="79050" y2="51000"/>
                        <a14:backgroundMark x1="79050" y1="51000" x2="77450" y2="55350"/>
                        <a14:backgroundMark x1="77450" y1="55350" x2="79300" y2="49250"/>
                        <a14:backgroundMark x1="79300" y1="49250" x2="79300" y2="49250"/>
                        <a14:backgroundMark x1="73050" y1="18850" x2="71750" y2="23300"/>
                        <a14:backgroundMark x1="71750" y1="23300" x2="73250" y2="18600"/>
                        <a14:backgroundMark x1="73250" y1="18600" x2="72450" y2="20000"/>
                        <a14:backgroundMark x1="71200" y1="25650" x2="71350" y2="24800"/>
                        <a14:backgroundMark x1="66350" y1="73650" x2="67250" y2="74350"/>
                        <a14:backgroundMark x1="67600" y1="73850" x2="67700" y2="74350"/>
                        <a14:backgroundMark x1="69000" y1="74900" x2="70950" y2="75700"/>
                        <a14:backgroundMark x1="67950" y1="74700" x2="69450" y2="75400"/>
                      </a14:backgroundRemoval>
                    </a14:imgEffect>
                  </a14:imgLayer>
                </a14:imgProps>
              </a:ext>
              <a:ext uri="{28A0092B-C50C-407E-A947-70E740481C1C}">
                <a14:useLocalDpi xmlns:a14="http://schemas.microsoft.com/office/drawing/2010/main" val="0"/>
              </a:ext>
            </a:extLst>
          </a:blip>
          <a:srcRect/>
          <a:stretch>
            <a:fillRect/>
          </a:stretch>
        </p:blipFill>
        <p:spPr bwMode="auto">
          <a:xfrm>
            <a:off x="653933" y="5143500"/>
            <a:ext cx="10287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ixel Flower Images - Free Download on Freepik">
            <a:extLst>
              <a:ext uri="{FF2B5EF4-FFF2-40B4-BE49-F238E27FC236}">
                <a16:creationId xmlns:a16="http://schemas.microsoft.com/office/drawing/2014/main" id="{945CAB99-D174-978D-22BC-84B2483F37D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100" y1="17100" x2="47800" y2="18350"/>
                        <a14:foregroundMark x1="47450" y1="15000" x2="49550" y2="16450"/>
                        <a14:foregroundMark x1="66650" y1="20200" x2="66650" y2="20200"/>
                        <a14:foregroundMark x1="29450" y1="44850" x2="29200" y2="45750"/>
                        <a14:foregroundMark x1="66200" y1="20550" x2="65450" y2="21000"/>
                        <a14:foregroundMark x1="65300" y1="74450" x2="65250" y2="75300"/>
                        <a14:backgroundMark x1="73550" y1="67800" x2="73100" y2="66100"/>
                        <a14:backgroundMark x1="70550" y1="65800" x2="75650" y2="65800"/>
                        <a14:backgroundMark x1="33300" y1="43300" x2="33300" y2="43300"/>
                        <a14:backgroundMark x1="30450" y1="44300" x2="30250" y2="45000"/>
                        <a14:backgroundMark x1="78300" y1="50000" x2="76350" y2="58600"/>
                        <a14:backgroundMark x1="76350" y1="58600" x2="79050" y2="51000"/>
                        <a14:backgroundMark x1="79050" y1="51000" x2="77450" y2="55350"/>
                        <a14:backgroundMark x1="77450" y1="55350" x2="79300" y2="49250"/>
                        <a14:backgroundMark x1="79300" y1="49250" x2="79300" y2="49250"/>
                        <a14:backgroundMark x1="73050" y1="18850" x2="71750" y2="23300"/>
                        <a14:backgroundMark x1="71750" y1="23300" x2="73250" y2="18600"/>
                        <a14:backgroundMark x1="73250" y1="18600" x2="72450" y2="20000"/>
                        <a14:backgroundMark x1="71200" y1="25650" x2="71350" y2="24800"/>
                        <a14:backgroundMark x1="66350" y1="73650" x2="67250" y2="74350"/>
                        <a14:backgroundMark x1="67600" y1="73850" x2="67700" y2="74350"/>
                        <a14:backgroundMark x1="69000" y1="74900" x2="70950" y2="75700"/>
                        <a14:backgroundMark x1="67950" y1="74700" x2="69450" y2="75400"/>
                      </a14:backgroundRemoval>
                    </a14:imgEffect>
                  </a14:imgLayer>
                </a14:imgProps>
              </a:ext>
              <a:ext uri="{28A0092B-C50C-407E-A947-70E740481C1C}">
                <a14:useLocalDpi xmlns:a14="http://schemas.microsoft.com/office/drawing/2010/main" val="0"/>
              </a:ext>
            </a:extLst>
          </a:blip>
          <a:srcRect/>
          <a:stretch>
            <a:fillRect/>
          </a:stretch>
        </p:blipFill>
        <p:spPr bwMode="auto">
          <a:xfrm>
            <a:off x="8637227" y="5143500"/>
            <a:ext cx="10287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Pixel Flower Images - Free Download on Freepik">
            <a:extLst>
              <a:ext uri="{FF2B5EF4-FFF2-40B4-BE49-F238E27FC236}">
                <a16:creationId xmlns:a16="http://schemas.microsoft.com/office/drawing/2014/main" id="{3ED3375B-B161-C5B0-6E77-78F005009A9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100" y1="17100" x2="47800" y2="18350"/>
                        <a14:foregroundMark x1="47450" y1="15000" x2="49550" y2="16450"/>
                        <a14:foregroundMark x1="66650" y1="20200" x2="66650" y2="20200"/>
                        <a14:foregroundMark x1="29450" y1="44850" x2="29200" y2="45750"/>
                        <a14:foregroundMark x1="66200" y1="20550" x2="65450" y2="21000"/>
                        <a14:foregroundMark x1="65300" y1="74450" x2="65250" y2="75300"/>
                        <a14:backgroundMark x1="73550" y1="67800" x2="73100" y2="66100"/>
                        <a14:backgroundMark x1="70550" y1="65800" x2="75650" y2="65800"/>
                        <a14:backgroundMark x1="33300" y1="43300" x2="33300" y2="43300"/>
                        <a14:backgroundMark x1="30450" y1="44300" x2="30250" y2="45000"/>
                        <a14:backgroundMark x1="78300" y1="50000" x2="76350" y2="58600"/>
                        <a14:backgroundMark x1="76350" y1="58600" x2="79050" y2="51000"/>
                        <a14:backgroundMark x1="79050" y1="51000" x2="77450" y2="55350"/>
                        <a14:backgroundMark x1="77450" y1="55350" x2="79300" y2="49250"/>
                        <a14:backgroundMark x1="79300" y1="49250" x2="79300" y2="49250"/>
                        <a14:backgroundMark x1="73050" y1="18850" x2="71750" y2="23300"/>
                        <a14:backgroundMark x1="71750" y1="23300" x2="73250" y2="18600"/>
                        <a14:backgroundMark x1="73250" y1="18600" x2="72450" y2="20000"/>
                        <a14:backgroundMark x1="71200" y1="25650" x2="71350" y2="24800"/>
                        <a14:backgroundMark x1="66350" y1="73650" x2="67250" y2="74350"/>
                        <a14:backgroundMark x1="67600" y1="73850" x2="67700" y2="74350"/>
                        <a14:backgroundMark x1="69000" y1="74900" x2="70950" y2="75700"/>
                        <a14:backgroundMark x1="67950" y1="74700" x2="69450" y2="75400"/>
                      </a14:backgroundRemoval>
                    </a14:imgEffect>
                  </a14:imgLayer>
                </a14:imgProps>
              </a:ext>
              <a:ext uri="{28A0092B-C50C-407E-A947-70E740481C1C}">
                <a14:useLocalDpi xmlns:a14="http://schemas.microsoft.com/office/drawing/2010/main" val="0"/>
              </a:ext>
            </a:extLst>
          </a:blip>
          <a:srcRect/>
          <a:stretch>
            <a:fillRect/>
          </a:stretch>
        </p:blipFill>
        <p:spPr bwMode="auto">
          <a:xfrm>
            <a:off x="12824098" y="4210336"/>
            <a:ext cx="10287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07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54128" y="2701395"/>
            <a:ext cx="5396727" cy="6823448"/>
          </a:xfrm>
          <a:prstGeom prst="rect">
            <a:avLst/>
          </a:prstGeom>
        </p:spPr>
      </p:pic>
      <p:pic>
        <p:nvPicPr>
          <p:cNvPr id="24" name="WhatsApp Video 2023-01-30 at 15.26.43">
            <a:hlinkClick r:id="" action="ppaction://media"/>
            <a:extLst>
              <a:ext uri="{FF2B5EF4-FFF2-40B4-BE49-F238E27FC236}">
                <a16:creationId xmlns:a16="http://schemas.microsoft.com/office/drawing/2014/main" id="{FAD59A46-A577-0BB3-CAC3-99CB1191F0A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388461" y="3274596"/>
            <a:ext cx="8576191" cy="4854448"/>
          </a:xfrm>
          <a:prstGeom prst="rect">
            <a:avLst/>
          </a:prstGeom>
        </p:spPr>
      </p:pic>
      <p:pic>
        <p:nvPicPr>
          <p:cNvPr id="2" name="Picture 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050519" y="596962"/>
            <a:ext cx="3345291" cy="1709139"/>
          </a:xfrm>
          <a:prstGeom prst="rect">
            <a:avLst/>
          </a:prstGeom>
        </p:spPr>
      </p:pic>
      <p:pic>
        <p:nvPicPr>
          <p:cNvPr id="3" name="Picture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586895" y="-622233"/>
            <a:ext cx="3231363" cy="1650933"/>
          </a:xfrm>
          <a:prstGeom prst="rect">
            <a:avLst/>
          </a:prstGeom>
        </p:spPr>
      </p:pic>
      <p:pic>
        <p:nvPicPr>
          <p:cNvPr id="4" name="Picture 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53933" y="670856"/>
            <a:ext cx="2993575" cy="544286"/>
          </a:xfrm>
          <a:prstGeom prst="rect">
            <a:avLst/>
          </a:prstGeom>
        </p:spPr>
      </p:pic>
      <p:sp>
        <p:nvSpPr>
          <p:cNvPr id="5" name="TextBox 5"/>
          <p:cNvSpPr txBox="1"/>
          <p:nvPr/>
        </p:nvSpPr>
        <p:spPr>
          <a:xfrm>
            <a:off x="-334915" y="1091475"/>
            <a:ext cx="8361427" cy="1179810"/>
          </a:xfrm>
          <a:prstGeom prst="rect">
            <a:avLst/>
          </a:prstGeom>
        </p:spPr>
        <p:txBody>
          <a:bodyPr lIns="0" tIns="0" rIns="0" bIns="0" rtlCol="0" anchor="t">
            <a:spAutoFit/>
          </a:bodyPr>
          <a:lstStyle/>
          <a:p>
            <a:pPr algn="ctr">
              <a:lnSpc>
                <a:spcPts val="9176"/>
              </a:lnSpc>
            </a:pPr>
            <a:r>
              <a:rPr lang="en-US" sz="8575" dirty="0">
                <a:solidFill>
                  <a:srgbClr val="000000"/>
                </a:solidFill>
                <a:latin typeface="Arcade Gamer"/>
              </a:rPr>
              <a:t>ASSEMBLY</a:t>
            </a:r>
          </a:p>
        </p:txBody>
      </p:sp>
      <p:grpSp>
        <p:nvGrpSpPr>
          <p:cNvPr id="8" name="Group 8"/>
          <p:cNvGrpSpPr/>
          <p:nvPr/>
        </p:nvGrpSpPr>
        <p:grpSpPr>
          <a:xfrm>
            <a:off x="-355235" y="9226203"/>
            <a:ext cx="18643235" cy="1409274"/>
            <a:chOff x="0" y="0"/>
            <a:chExt cx="24857646" cy="1879032"/>
          </a:xfrm>
        </p:grpSpPr>
        <p:grpSp>
          <p:nvGrpSpPr>
            <p:cNvPr id="9" name="Group 9"/>
            <p:cNvGrpSpPr/>
            <p:nvPr/>
          </p:nvGrpSpPr>
          <p:grpSpPr>
            <a:xfrm>
              <a:off x="0" y="0"/>
              <a:ext cx="24857646" cy="1014865"/>
              <a:chOff x="0" y="0"/>
              <a:chExt cx="6306477" cy="257475"/>
            </a:xfrm>
          </p:grpSpPr>
          <p:sp>
            <p:nvSpPr>
              <p:cNvPr id="10" name="Freeform 10"/>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11" name="Group 11"/>
            <p:cNvGrpSpPr/>
            <p:nvPr/>
          </p:nvGrpSpPr>
          <p:grpSpPr>
            <a:xfrm>
              <a:off x="0" y="554789"/>
              <a:ext cx="24857646" cy="1324243"/>
              <a:chOff x="0" y="0"/>
              <a:chExt cx="6306477" cy="335965"/>
            </a:xfrm>
          </p:grpSpPr>
          <p:sp>
            <p:nvSpPr>
              <p:cNvPr id="12" name="Freeform 12"/>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16" name="Picture 16"/>
          <p:cNvPicPr>
            <a:picLocks noChangeAspect="1"/>
          </p:cNvPicPr>
          <p:nvPr/>
        </p:nvPicPr>
        <p:blipFill>
          <a:blip r:embed="rId11"/>
          <a:srcRect/>
          <a:stretch>
            <a:fillRect/>
          </a:stretch>
        </p:blipFill>
        <p:spPr>
          <a:xfrm>
            <a:off x="12550872" y="218910"/>
            <a:ext cx="1125685" cy="996231"/>
          </a:xfrm>
          <a:prstGeom prst="rect">
            <a:avLst/>
          </a:prstGeom>
        </p:spPr>
      </p:pic>
      <p:pic>
        <p:nvPicPr>
          <p:cNvPr id="15" name="Picture 14" descr="Shape&#10;&#10;Description automatically generated">
            <a:extLst>
              <a:ext uri="{FF2B5EF4-FFF2-40B4-BE49-F238E27FC236}">
                <a16:creationId xmlns:a16="http://schemas.microsoft.com/office/drawing/2014/main" id="{AD9B1FCE-1861-AC99-AA28-271F39DD1C92}"/>
              </a:ext>
            </a:extLst>
          </p:cNvPr>
          <p:cNvPicPr>
            <a:picLocks noChangeAspect="1"/>
          </p:cNvPicPr>
          <p:nvPr/>
        </p:nvPicPr>
        <p:blipFill rotWithShape="1">
          <a:blip r:embed="rId12">
            <a:extLst>
              <a:ext uri="{28A0092B-C50C-407E-A947-70E740481C1C}">
                <a14:useLocalDpi xmlns:a14="http://schemas.microsoft.com/office/drawing/2010/main" val="0"/>
              </a:ext>
            </a:extLst>
          </a:blip>
          <a:srcRect l="12426" t="17906" r="16544" b="17377"/>
          <a:stretch/>
        </p:blipFill>
        <p:spPr>
          <a:xfrm>
            <a:off x="8153401" y="2454366"/>
            <a:ext cx="10603784" cy="6563791"/>
          </a:xfrm>
          <a:prstGeom prst="rect">
            <a:avLst/>
          </a:prstGeom>
        </p:spPr>
      </p:pic>
      <p:pic>
        <p:nvPicPr>
          <p:cNvPr id="17" name="Picture 2" descr="Pixel Flower Images - Free Download on Freepik">
            <a:extLst>
              <a:ext uri="{FF2B5EF4-FFF2-40B4-BE49-F238E27FC236}">
                <a16:creationId xmlns:a16="http://schemas.microsoft.com/office/drawing/2014/main" id="{2E31C06F-917F-09A3-53E4-ECFE32FCF06F}"/>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10000" b="90000" l="10000" r="90000">
                        <a14:foregroundMark x1="47100" y1="17100" x2="47800" y2="18350"/>
                        <a14:foregroundMark x1="47450" y1="15000" x2="49550" y2="16450"/>
                        <a14:foregroundMark x1="66650" y1="20200" x2="66650" y2="20200"/>
                        <a14:foregroundMark x1="29450" y1="44850" x2="29200" y2="45750"/>
                        <a14:foregroundMark x1="66200" y1="20550" x2="65450" y2="21000"/>
                        <a14:foregroundMark x1="65300" y1="74450" x2="65250" y2="75300"/>
                        <a14:backgroundMark x1="73550" y1="67800" x2="73100" y2="66100"/>
                        <a14:backgroundMark x1="70550" y1="65800" x2="75650" y2="65800"/>
                        <a14:backgroundMark x1="33300" y1="43300" x2="33300" y2="43300"/>
                        <a14:backgroundMark x1="30450" y1="44300" x2="30250" y2="45000"/>
                        <a14:backgroundMark x1="78300" y1="50000" x2="76350" y2="58600"/>
                        <a14:backgroundMark x1="76350" y1="58600" x2="79050" y2="51000"/>
                        <a14:backgroundMark x1="79050" y1="51000" x2="77450" y2="55350"/>
                        <a14:backgroundMark x1="77450" y1="55350" x2="79300" y2="49250"/>
                        <a14:backgroundMark x1="79300" y1="49250" x2="79300" y2="49250"/>
                        <a14:backgroundMark x1="73050" y1="18850" x2="71750" y2="23300"/>
                        <a14:backgroundMark x1="71750" y1="23300" x2="73250" y2="18600"/>
                        <a14:backgroundMark x1="73250" y1="18600" x2="72450" y2="20000"/>
                        <a14:backgroundMark x1="71200" y1="25650" x2="71350" y2="24800"/>
                        <a14:backgroundMark x1="66350" y1="73650" x2="67250" y2="74350"/>
                        <a14:backgroundMark x1="67600" y1="73850" x2="67700" y2="74350"/>
                        <a14:backgroundMark x1="69000" y1="74900" x2="70950" y2="75700"/>
                        <a14:backgroundMark x1="67950" y1="74700" x2="69450" y2="75400"/>
                      </a14:backgroundRemoval>
                    </a14:imgEffect>
                  </a14:imgLayer>
                </a14:imgProps>
              </a:ext>
              <a:ext uri="{28A0092B-C50C-407E-A947-70E740481C1C}">
                <a14:useLocalDpi xmlns:a14="http://schemas.microsoft.com/office/drawing/2010/main" val="0"/>
              </a:ext>
            </a:extLst>
          </a:blip>
          <a:srcRect/>
          <a:stretch>
            <a:fillRect/>
          </a:stretch>
        </p:blipFill>
        <p:spPr bwMode="auto">
          <a:xfrm>
            <a:off x="-2196148" y="4143696"/>
            <a:ext cx="5843656" cy="58436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7"/>
          <p:cNvSpPr txBox="1"/>
          <p:nvPr/>
        </p:nvSpPr>
        <p:spPr>
          <a:xfrm>
            <a:off x="-959397" y="1962251"/>
            <a:ext cx="10820400" cy="641201"/>
          </a:xfrm>
          <a:prstGeom prst="rect">
            <a:avLst/>
          </a:prstGeom>
        </p:spPr>
        <p:txBody>
          <a:bodyPr wrap="square" lIns="0" tIns="0" rIns="0" bIns="0" rtlCol="0" anchor="t">
            <a:spAutoFit/>
          </a:bodyPr>
          <a:lstStyle/>
          <a:p>
            <a:pPr algn="ctr">
              <a:lnSpc>
                <a:spcPts val="5022"/>
              </a:lnSpc>
            </a:pPr>
            <a:r>
              <a:rPr lang="en-US" sz="4000" dirty="0">
                <a:solidFill>
                  <a:srgbClr val="272727"/>
                </a:solidFill>
                <a:latin typeface="Agrandir Medium"/>
              </a:rPr>
              <a:t>Presented by Parvathi and Shreya</a:t>
            </a:r>
          </a:p>
        </p:txBody>
      </p:sp>
      <p:sp>
        <p:nvSpPr>
          <p:cNvPr id="6" name="TextBox 6"/>
          <p:cNvSpPr txBox="1"/>
          <p:nvPr/>
        </p:nvSpPr>
        <p:spPr>
          <a:xfrm>
            <a:off x="260925" y="2503439"/>
            <a:ext cx="8379755" cy="7959871"/>
          </a:xfrm>
          <a:prstGeom prst="rect">
            <a:avLst/>
          </a:prstGeom>
          <a:solidFill>
            <a:schemeClr val="bg1"/>
          </a:solidFill>
          <a:ln w="38100">
            <a:noFill/>
          </a:ln>
        </p:spPr>
        <p:txBody>
          <a:bodyPr wrap="square" lIns="0" tIns="0" rIns="0" bIns="0" rtlCol="0" anchor="t">
            <a:spAutoFit/>
          </a:bodyPr>
          <a:lstStyle>
            <a:defPPr>
              <a:defRPr lang="en-US"/>
            </a:defPPr>
            <a:lvl1pPr>
              <a:lnSpc>
                <a:spcPts val="3926"/>
              </a:lnSpc>
              <a:defRPr sz="2400" b="1">
                <a:latin typeface="Agrandir"/>
              </a:defRPr>
            </a:lvl1pPr>
          </a:lstStyle>
          <a:p>
            <a:r>
              <a:rPr lang="en-US" dirty="0"/>
              <a:t>We positioned the wires on the motors and securely fastened them to the chassis after connecting the wires to the motors. The tires were all then mounted to the chassis and securely fastened. Following component wiring, double-sided tape was used to attach the components to the chassis. Carlos' structural design uses a red foam board, red tape, and holes cut in the board to insert a buzzer, a USB connector, and an ultrasonic sensor. The structural base is covered with a red glossy paper. Finally, we placed both IR sensors on the chassis by using Glue Gun at a distance of 6 cm. We used white foam board and black tape to design the road. After drawing its layout, we applied the black tape to the road's framework. Once this was complete we tested the car on the road.</a:t>
            </a:r>
          </a:p>
        </p:txBody>
      </p:sp>
      <p:grpSp>
        <p:nvGrpSpPr>
          <p:cNvPr id="25" name="Group 24">
            <a:extLst>
              <a:ext uri="{FF2B5EF4-FFF2-40B4-BE49-F238E27FC236}">
                <a16:creationId xmlns:a16="http://schemas.microsoft.com/office/drawing/2014/main" id="{6CF8C338-2130-DE55-1FB9-600CF33B78D4}"/>
              </a:ext>
            </a:extLst>
          </p:cNvPr>
          <p:cNvGrpSpPr/>
          <p:nvPr/>
        </p:nvGrpSpPr>
        <p:grpSpPr>
          <a:xfrm flipH="1">
            <a:off x="16394098" y="2499416"/>
            <a:ext cx="3141108" cy="8143454"/>
            <a:chOff x="7066635" y="2525670"/>
            <a:chExt cx="3141108" cy="8143454"/>
          </a:xfrm>
        </p:grpSpPr>
        <p:pic>
          <p:nvPicPr>
            <p:cNvPr id="20" name="Picture 19">
              <a:extLst>
                <a:ext uri="{FF2B5EF4-FFF2-40B4-BE49-F238E27FC236}">
                  <a16:creationId xmlns:a16="http://schemas.microsoft.com/office/drawing/2014/main" id="{43E25FCE-63C6-C8CE-13C1-D55CB3CABA5F}"/>
                </a:ext>
              </a:extLst>
            </p:cNvPr>
            <p:cNvPicPr>
              <a:picLocks noChangeAspect="1"/>
            </p:cNvPicPr>
            <p:nvPr/>
          </p:nvPicPr>
          <p:blipFill rotWithShape="1">
            <a:blip r:embed="rId15"/>
            <a:srcRect l="42791"/>
            <a:stretch/>
          </p:blipFill>
          <p:spPr>
            <a:xfrm>
              <a:off x="7644869" y="2525670"/>
              <a:ext cx="2562874" cy="4479828"/>
            </a:xfrm>
            <a:prstGeom prst="rect">
              <a:avLst/>
            </a:prstGeom>
          </p:spPr>
        </p:pic>
        <p:pic>
          <p:nvPicPr>
            <p:cNvPr id="22" name="Picture 21">
              <a:extLst>
                <a:ext uri="{FF2B5EF4-FFF2-40B4-BE49-F238E27FC236}">
                  <a16:creationId xmlns:a16="http://schemas.microsoft.com/office/drawing/2014/main" id="{1C28D87A-E208-54F9-A5A6-2361F92D0219}"/>
                </a:ext>
              </a:extLst>
            </p:cNvPr>
            <p:cNvPicPr>
              <a:picLocks noChangeAspect="1"/>
            </p:cNvPicPr>
            <p:nvPr/>
          </p:nvPicPr>
          <p:blipFill rotWithShape="1">
            <a:blip r:embed="rId15"/>
            <a:srcRect l="42791"/>
            <a:stretch/>
          </p:blipFill>
          <p:spPr>
            <a:xfrm>
              <a:off x="7644869" y="4914098"/>
              <a:ext cx="2562874" cy="4479828"/>
            </a:xfrm>
            <a:prstGeom prst="rect">
              <a:avLst/>
            </a:prstGeom>
          </p:spPr>
        </p:pic>
        <p:pic>
          <p:nvPicPr>
            <p:cNvPr id="1026" name="Picture 2" descr="Construction worker | Pixel Art Maker">
              <a:extLst>
                <a:ext uri="{FF2B5EF4-FFF2-40B4-BE49-F238E27FC236}">
                  <a16:creationId xmlns:a16="http://schemas.microsoft.com/office/drawing/2014/main" id="{0B47FBE3-5838-B394-46FE-D5D25B5468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66635" y="2702357"/>
              <a:ext cx="3093234" cy="35881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DFD8BB2-26DB-7296-D30B-9804C54242D2}"/>
                </a:ext>
              </a:extLst>
            </p:cNvPr>
            <p:cNvPicPr>
              <a:picLocks noChangeAspect="1"/>
            </p:cNvPicPr>
            <p:nvPr/>
          </p:nvPicPr>
          <p:blipFill rotWithShape="1">
            <a:blip r:embed="rId15"/>
            <a:srcRect l="42791"/>
            <a:stretch/>
          </p:blipFill>
          <p:spPr>
            <a:xfrm>
              <a:off x="7644869" y="6189296"/>
              <a:ext cx="2562874" cy="4479828"/>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0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86145" y="-557361"/>
            <a:ext cx="4420491" cy="2258469"/>
          </a:xfrm>
          <a:prstGeom prst="rect">
            <a:avLst/>
          </a:prstGeom>
        </p:spPr>
      </p:pic>
      <p:grpSp>
        <p:nvGrpSpPr>
          <p:cNvPr id="3" name="Group 3"/>
          <p:cNvGrpSpPr/>
          <p:nvPr/>
        </p:nvGrpSpPr>
        <p:grpSpPr>
          <a:xfrm>
            <a:off x="7924800" y="890126"/>
            <a:ext cx="4603743" cy="4157254"/>
            <a:chOff x="0" y="0"/>
            <a:chExt cx="1137680" cy="1027343"/>
          </a:xfrm>
        </p:grpSpPr>
        <p:sp>
          <p:nvSpPr>
            <p:cNvPr id="4" name="Freeform 4"/>
            <p:cNvSpPr/>
            <p:nvPr/>
          </p:nvSpPr>
          <p:spPr>
            <a:xfrm>
              <a:off x="0" y="0"/>
              <a:ext cx="1137680" cy="1027343"/>
            </a:xfrm>
            <a:custGeom>
              <a:avLst/>
              <a:gdLst/>
              <a:ahLst/>
              <a:cxnLst/>
              <a:rect l="l" t="t" r="r" b="b"/>
              <a:pathLst>
                <a:path w="1137680" h="1027343">
                  <a:moveTo>
                    <a:pt x="0" y="0"/>
                  </a:moveTo>
                  <a:lnTo>
                    <a:pt x="1137680" y="0"/>
                  </a:lnTo>
                  <a:lnTo>
                    <a:pt x="1137680" y="1027343"/>
                  </a:lnTo>
                  <a:lnTo>
                    <a:pt x="0" y="1027343"/>
                  </a:lnTo>
                  <a:close/>
                </a:path>
              </a:pathLst>
            </a:custGeom>
            <a:solidFill>
              <a:srgbClr val="F0F9FF"/>
            </a:solidFill>
            <a:ln w="114300">
              <a:solidFill>
                <a:srgbClr val="000000"/>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67423" y="3786077"/>
            <a:ext cx="4420491" cy="2258469"/>
          </a:xfrm>
          <a:prstGeom prst="rect">
            <a:avLst/>
          </a:prstGeom>
        </p:spPr>
      </p:pic>
      <p:grpSp>
        <p:nvGrpSpPr>
          <p:cNvPr id="7" name="Group 7"/>
          <p:cNvGrpSpPr/>
          <p:nvPr/>
        </p:nvGrpSpPr>
        <p:grpSpPr>
          <a:xfrm>
            <a:off x="13163228" y="890126"/>
            <a:ext cx="4603743" cy="4157254"/>
            <a:chOff x="0" y="0"/>
            <a:chExt cx="1137680" cy="1027343"/>
          </a:xfrm>
        </p:grpSpPr>
        <p:sp>
          <p:nvSpPr>
            <p:cNvPr id="8" name="Freeform 8"/>
            <p:cNvSpPr/>
            <p:nvPr/>
          </p:nvSpPr>
          <p:spPr>
            <a:xfrm>
              <a:off x="0" y="0"/>
              <a:ext cx="1137680" cy="1027343"/>
            </a:xfrm>
            <a:custGeom>
              <a:avLst/>
              <a:gdLst/>
              <a:ahLst/>
              <a:cxnLst/>
              <a:rect l="l" t="t" r="r" b="b"/>
              <a:pathLst>
                <a:path w="1137680" h="1027343">
                  <a:moveTo>
                    <a:pt x="0" y="0"/>
                  </a:moveTo>
                  <a:lnTo>
                    <a:pt x="1137680" y="0"/>
                  </a:lnTo>
                  <a:lnTo>
                    <a:pt x="1137680" y="1027343"/>
                  </a:lnTo>
                  <a:lnTo>
                    <a:pt x="0" y="1027343"/>
                  </a:lnTo>
                  <a:close/>
                </a:path>
              </a:pathLst>
            </a:custGeom>
            <a:solidFill>
              <a:srgbClr val="F0F9FF"/>
            </a:solidFill>
            <a:ln w="114300">
              <a:solidFill>
                <a:srgbClr val="000000"/>
              </a:solidFill>
            </a:ln>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19000" y="8416653"/>
            <a:ext cx="4420491" cy="2258469"/>
          </a:xfrm>
          <a:prstGeom prst="rect">
            <a:avLst/>
          </a:prstGeom>
        </p:spPr>
      </p:pic>
      <p:grpSp>
        <p:nvGrpSpPr>
          <p:cNvPr id="11" name="Group 11"/>
          <p:cNvGrpSpPr/>
          <p:nvPr/>
        </p:nvGrpSpPr>
        <p:grpSpPr>
          <a:xfrm>
            <a:off x="7924800" y="5503756"/>
            <a:ext cx="4603743" cy="4157254"/>
            <a:chOff x="0" y="0"/>
            <a:chExt cx="1137680" cy="1027343"/>
          </a:xfrm>
        </p:grpSpPr>
        <p:sp>
          <p:nvSpPr>
            <p:cNvPr id="12" name="Freeform 12"/>
            <p:cNvSpPr/>
            <p:nvPr/>
          </p:nvSpPr>
          <p:spPr>
            <a:xfrm>
              <a:off x="0" y="0"/>
              <a:ext cx="1137680" cy="1027343"/>
            </a:xfrm>
            <a:custGeom>
              <a:avLst/>
              <a:gdLst/>
              <a:ahLst/>
              <a:cxnLst/>
              <a:rect l="l" t="t" r="r" b="b"/>
              <a:pathLst>
                <a:path w="1137680" h="1027343">
                  <a:moveTo>
                    <a:pt x="0" y="0"/>
                  </a:moveTo>
                  <a:lnTo>
                    <a:pt x="1137680" y="0"/>
                  </a:lnTo>
                  <a:lnTo>
                    <a:pt x="1137680" y="1027343"/>
                  </a:lnTo>
                  <a:lnTo>
                    <a:pt x="0" y="1027343"/>
                  </a:lnTo>
                  <a:close/>
                </a:path>
              </a:pathLst>
            </a:custGeom>
            <a:solidFill>
              <a:srgbClr val="F0F9FF"/>
            </a:solidFill>
            <a:ln w="114300">
              <a:solidFill>
                <a:srgbClr val="000000"/>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3143175" y="5503756"/>
            <a:ext cx="4603743" cy="4157254"/>
            <a:chOff x="0" y="0"/>
            <a:chExt cx="1137680" cy="1027343"/>
          </a:xfrm>
        </p:grpSpPr>
        <p:sp>
          <p:nvSpPr>
            <p:cNvPr id="15" name="Freeform 15"/>
            <p:cNvSpPr/>
            <p:nvPr/>
          </p:nvSpPr>
          <p:spPr>
            <a:xfrm>
              <a:off x="0" y="0"/>
              <a:ext cx="1137680" cy="1027343"/>
            </a:xfrm>
            <a:custGeom>
              <a:avLst/>
              <a:gdLst/>
              <a:ahLst/>
              <a:cxnLst/>
              <a:rect l="l" t="t" r="r" b="b"/>
              <a:pathLst>
                <a:path w="1137680" h="1027343">
                  <a:moveTo>
                    <a:pt x="0" y="0"/>
                  </a:moveTo>
                  <a:lnTo>
                    <a:pt x="1137680" y="0"/>
                  </a:lnTo>
                  <a:lnTo>
                    <a:pt x="1137680" y="1027343"/>
                  </a:lnTo>
                  <a:lnTo>
                    <a:pt x="0" y="1027343"/>
                  </a:lnTo>
                  <a:close/>
                </a:path>
              </a:pathLst>
            </a:custGeom>
            <a:solidFill>
              <a:srgbClr val="F0F9FF"/>
            </a:solidFill>
            <a:ln w="114300">
              <a:solidFill>
                <a:srgbClr val="000000"/>
              </a:solid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8421558" y="2259638"/>
            <a:ext cx="3610226" cy="2844561"/>
          </a:xfrm>
          <a:prstGeom prst="rect">
            <a:avLst/>
          </a:prstGeom>
        </p:spPr>
        <p:txBody>
          <a:bodyPr lIns="0" tIns="0" rIns="0" bIns="0" rtlCol="0" anchor="t">
            <a:spAutoFit/>
          </a:bodyPr>
          <a:lstStyle/>
          <a:p>
            <a:pPr algn="ctr">
              <a:lnSpc>
                <a:spcPts val="3246"/>
              </a:lnSpc>
            </a:pPr>
            <a:r>
              <a:rPr lang="en-US" sz="2164" dirty="0">
                <a:solidFill>
                  <a:srgbClr val="272727"/>
                </a:solidFill>
                <a:latin typeface="Agrandir"/>
              </a:rPr>
              <a:t>Goods ordered are late due to human delivery and bad weather conditions. Problems arise sometimes due to navigation and increases the delivery time.</a:t>
            </a:r>
          </a:p>
          <a:p>
            <a:pPr algn="ctr">
              <a:lnSpc>
                <a:spcPts val="3246"/>
              </a:lnSpc>
            </a:pPr>
            <a:endParaRPr lang="en-US" sz="2164" dirty="0">
              <a:solidFill>
                <a:srgbClr val="272727"/>
              </a:solidFill>
              <a:latin typeface="Agrandir"/>
            </a:endParaRPr>
          </a:p>
        </p:txBody>
      </p:sp>
      <p:sp>
        <p:nvSpPr>
          <p:cNvPr id="18" name="TextBox 18"/>
          <p:cNvSpPr txBox="1"/>
          <p:nvPr/>
        </p:nvSpPr>
        <p:spPr>
          <a:xfrm>
            <a:off x="103591" y="3680665"/>
            <a:ext cx="7920293" cy="2513509"/>
          </a:xfrm>
          <a:prstGeom prst="rect">
            <a:avLst/>
          </a:prstGeom>
        </p:spPr>
        <p:txBody>
          <a:bodyPr wrap="square" lIns="0" tIns="0" rIns="0" bIns="0" rtlCol="0" anchor="t">
            <a:spAutoFit/>
          </a:bodyPr>
          <a:lstStyle/>
          <a:p>
            <a:pPr>
              <a:lnSpc>
                <a:spcPts val="9763"/>
              </a:lnSpc>
            </a:pPr>
            <a:r>
              <a:rPr lang="en-US" sz="9124" dirty="0">
                <a:solidFill>
                  <a:srgbClr val="000000"/>
                </a:solidFill>
                <a:latin typeface="Arcade Gamer"/>
              </a:rPr>
              <a:t>Common</a:t>
            </a:r>
          </a:p>
          <a:p>
            <a:pPr>
              <a:lnSpc>
                <a:spcPts val="9763"/>
              </a:lnSpc>
            </a:pPr>
            <a:r>
              <a:rPr lang="en-US" sz="9124" dirty="0">
                <a:solidFill>
                  <a:srgbClr val="000000"/>
                </a:solidFill>
                <a:latin typeface="Arcade Gamer"/>
              </a:rPr>
              <a:t>problems</a:t>
            </a:r>
          </a:p>
        </p:txBody>
      </p:sp>
      <p:sp>
        <p:nvSpPr>
          <p:cNvPr id="19" name="TextBox 19"/>
          <p:cNvSpPr txBox="1"/>
          <p:nvPr/>
        </p:nvSpPr>
        <p:spPr>
          <a:xfrm>
            <a:off x="8306431" y="1521963"/>
            <a:ext cx="3840479" cy="461665"/>
          </a:xfrm>
          <a:prstGeom prst="rect">
            <a:avLst/>
          </a:prstGeom>
        </p:spPr>
        <p:txBody>
          <a:bodyPr lIns="0" tIns="0" rIns="0" bIns="0" rtlCol="0" anchor="t">
            <a:spAutoFit/>
          </a:bodyPr>
          <a:lstStyle/>
          <a:p>
            <a:pPr algn="ctr">
              <a:lnSpc>
                <a:spcPts val="3626"/>
              </a:lnSpc>
            </a:pPr>
            <a:r>
              <a:rPr lang="en-US" sz="3200" dirty="0">
                <a:latin typeface="Agrandir Medium" panose="020B0604020202020204" charset="0"/>
              </a:rPr>
              <a:t>LATE Delivery</a:t>
            </a:r>
            <a:endParaRPr lang="en-US" sz="3266" dirty="0">
              <a:solidFill>
                <a:srgbClr val="272727"/>
              </a:solidFill>
              <a:latin typeface="Agrandir Medium" panose="020B0604020202020204" charset="0"/>
            </a:endParaRPr>
          </a:p>
        </p:txBody>
      </p:sp>
      <p:sp>
        <p:nvSpPr>
          <p:cNvPr id="20" name="TextBox 20"/>
          <p:cNvSpPr txBox="1"/>
          <p:nvPr/>
        </p:nvSpPr>
        <p:spPr>
          <a:xfrm>
            <a:off x="13659987" y="2259638"/>
            <a:ext cx="3610226" cy="2434193"/>
          </a:xfrm>
          <a:prstGeom prst="rect">
            <a:avLst/>
          </a:prstGeom>
        </p:spPr>
        <p:txBody>
          <a:bodyPr lIns="0" tIns="0" rIns="0" bIns="0" rtlCol="0" anchor="t">
            <a:spAutoFit/>
          </a:bodyPr>
          <a:lstStyle/>
          <a:p>
            <a:pPr algn="ctr">
              <a:lnSpc>
                <a:spcPts val="3246"/>
              </a:lnSpc>
            </a:pPr>
            <a:r>
              <a:rPr lang="en-US" sz="2164" dirty="0">
                <a:solidFill>
                  <a:srgbClr val="272727"/>
                </a:solidFill>
                <a:latin typeface="Agrandir"/>
              </a:rPr>
              <a:t>The environment is harmed by CO2 emitted by vehicles used for delivery. Fuel production for these vehicles is often also a cause for pollution.</a:t>
            </a:r>
          </a:p>
        </p:txBody>
      </p:sp>
      <p:sp>
        <p:nvSpPr>
          <p:cNvPr id="21" name="TextBox 21"/>
          <p:cNvSpPr txBox="1"/>
          <p:nvPr/>
        </p:nvSpPr>
        <p:spPr>
          <a:xfrm>
            <a:off x="13544860" y="1521963"/>
            <a:ext cx="3840479" cy="461665"/>
          </a:xfrm>
          <a:prstGeom prst="rect">
            <a:avLst/>
          </a:prstGeom>
        </p:spPr>
        <p:txBody>
          <a:bodyPr lIns="0" tIns="0" rIns="0" bIns="0" rtlCol="0" anchor="t">
            <a:spAutoFit/>
          </a:bodyPr>
          <a:lstStyle/>
          <a:p>
            <a:pPr algn="ctr">
              <a:lnSpc>
                <a:spcPts val="3626"/>
              </a:lnSpc>
            </a:pPr>
            <a:r>
              <a:rPr lang="en-US" sz="3266" dirty="0">
                <a:solidFill>
                  <a:srgbClr val="272727"/>
                </a:solidFill>
                <a:latin typeface="Agrandir Medium"/>
              </a:rPr>
              <a:t>Non-SUSTAINABLE</a:t>
            </a:r>
          </a:p>
        </p:txBody>
      </p:sp>
      <p:sp>
        <p:nvSpPr>
          <p:cNvPr id="22" name="TextBox 22"/>
          <p:cNvSpPr txBox="1"/>
          <p:nvPr/>
        </p:nvSpPr>
        <p:spPr>
          <a:xfrm>
            <a:off x="8502596" y="6678202"/>
            <a:ext cx="3571630" cy="2023824"/>
          </a:xfrm>
          <a:prstGeom prst="rect">
            <a:avLst/>
          </a:prstGeom>
        </p:spPr>
        <p:txBody>
          <a:bodyPr wrap="square" lIns="0" tIns="0" rIns="0" bIns="0" rtlCol="0" anchor="t">
            <a:spAutoFit/>
          </a:bodyPr>
          <a:lstStyle/>
          <a:p>
            <a:pPr algn="ctr">
              <a:lnSpc>
                <a:spcPts val="3246"/>
              </a:lnSpc>
            </a:pPr>
            <a:r>
              <a:rPr lang="en-US" sz="2164" dirty="0">
                <a:solidFill>
                  <a:srgbClr val="272727"/>
                </a:solidFill>
                <a:latin typeface="Agrandir"/>
              </a:rPr>
              <a:t>A substantial amount of money is invested by people to delivery services and for the maintenance of the delivery vehicles.</a:t>
            </a:r>
          </a:p>
        </p:txBody>
      </p:sp>
      <p:sp>
        <p:nvSpPr>
          <p:cNvPr id="23" name="TextBox 23"/>
          <p:cNvSpPr txBox="1"/>
          <p:nvPr/>
        </p:nvSpPr>
        <p:spPr>
          <a:xfrm>
            <a:off x="8306431" y="5914337"/>
            <a:ext cx="3840479" cy="461665"/>
          </a:xfrm>
          <a:prstGeom prst="rect">
            <a:avLst/>
          </a:prstGeom>
        </p:spPr>
        <p:txBody>
          <a:bodyPr lIns="0" tIns="0" rIns="0" bIns="0" rtlCol="0" anchor="t">
            <a:spAutoFit/>
          </a:bodyPr>
          <a:lstStyle/>
          <a:p>
            <a:pPr algn="ctr">
              <a:lnSpc>
                <a:spcPts val="3626"/>
              </a:lnSpc>
            </a:pPr>
            <a:r>
              <a:rPr lang="en-US" sz="3266" dirty="0">
                <a:solidFill>
                  <a:srgbClr val="272727"/>
                </a:solidFill>
                <a:latin typeface="Agrandir Medium"/>
              </a:rPr>
              <a:t>Financials</a:t>
            </a:r>
          </a:p>
        </p:txBody>
      </p:sp>
      <p:sp>
        <p:nvSpPr>
          <p:cNvPr id="24" name="TextBox 24"/>
          <p:cNvSpPr txBox="1"/>
          <p:nvPr/>
        </p:nvSpPr>
        <p:spPr>
          <a:xfrm>
            <a:off x="13659987" y="6873268"/>
            <a:ext cx="3610226" cy="2023824"/>
          </a:xfrm>
          <a:prstGeom prst="rect">
            <a:avLst/>
          </a:prstGeom>
        </p:spPr>
        <p:txBody>
          <a:bodyPr lIns="0" tIns="0" rIns="0" bIns="0" rtlCol="0" anchor="t">
            <a:spAutoFit/>
          </a:bodyPr>
          <a:lstStyle/>
          <a:p>
            <a:pPr algn="ctr">
              <a:lnSpc>
                <a:spcPts val="3246"/>
              </a:lnSpc>
            </a:pPr>
            <a:r>
              <a:rPr lang="en-US" sz="2164" dirty="0">
                <a:solidFill>
                  <a:srgbClr val="272727"/>
                </a:solidFill>
                <a:latin typeface="Agrandir"/>
              </a:rPr>
              <a:t>Customers want something that’s easy to adopt and simple to use. Complicated delivery services do not attract people.</a:t>
            </a:r>
          </a:p>
        </p:txBody>
      </p:sp>
      <p:sp>
        <p:nvSpPr>
          <p:cNvPr id="25" name="TextBox 25"/>
          <p:cNvSpPr txBox="1"/>
          <p:nvPr/>
        </p:nvSpPr>
        <p:spPr>
          <a:xfrm>
            <a:off x="13544860" y="6135593"/>
            <a:ext cx="3840479" cy="461665"/>
          </a:xfrm>
          <a:prstGeom prst="rect">
            <a:avLst/>
          </a:prstGeom>
        </p:spPr>
        <p:txBody>
          <a:bodyPr lIns="0" tIns="0" rIns="0" bIns="0" rtlCol="0" anchor="t">
            <a:spAutoFit/>
          </a:bodyPr>
          <a:lstStyle/>
          <a:p>
            <a:pPr algn="ctr">
              <a:lnSpc>
                <a:spcPts val="3626"/>
              </a:lnSpc>
            </a:pPr>
            <a:r>
              <a:rPr lang="en-US" sz="3266" dirty="0">
                <a:solidFill>
                  <a:srgbClr val="272727"/>
                </a:solidFill>
                <a:latin typeface="Agrandir Medium"/>
              </a:rPr>
              <a:t>Usability</a:t>
            </a:r>
          </a:p>
        </p:txBody>
      </p:sp>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3933" y="670856"/>
            <a:ext cx="2993575" cy="544286"/>
          </a:xfrm>
          <a:prstGeom prst="rect">
            <a:avLst/>
          </a:prstGeom>
        </p:spPr>
      </p:pic>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497660">
            <a:off x="6756379" y="8646442"/>
            <a:ext cx="2213074" cy="1307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86145" y="-557361"/>
            <a:ext cx="4420491" cy="2258469"/>
          </a:xfrm>
          <a:prstGeom prst="rect">
            <a:avLst/>
          </a:prstGeom>
        </p:spPr>
      </p:pic>
      <p:grpSp>
        <p:nvGrpSpPr>
          <p:cNvPr id="3" name="Group 3"/>
          <p:cNvGrpSpPr/>
          <p:nvPr/>
        </p:nvGrpSpPr>
        <p:grpSpPr>
          <a:xfrm>
            <a:off x="533400" y="1104900"/>
            <a:ext cx="4603743" cy="4157254"/>
            <a:chOff x="0" y="0"/>
            <a:chExt cx="1137680" cy="1027343"/>
          </a:xfrm>
        </p:grpSpPr>
        <p:sp>
          <p:nvSpPr>
            <p:cNvPr id="4" name="Freeform 4"/>
            <p:cNvSpPr/>
            <p:nvPr/>
          </p:nvSpPr>
          <p:spPr>
            <a:xfrm>
              <a:off x="0" y="0"/>
              <a:ext cx="1137680" cy="1027343"/>
            </a:xfrm>
            <a:custGeom>
              <a:avLst/>
              <a:gdLst/>
              <a:ahLst/>
              <a:cxnLst/>
              <a:rect l="l" t="t" r="r" b="b"/>
              <a:pathLst>
                <a:path w="1137680" h="1027343">
                  <a:moveTo>
                    <a:pt x="0" y="0"/>
                  </a:moveTo>
                  <a:lnTo>
                    <a:pt x="1137680" y="0"/>
                  </a:lnTo>
                  <a:lnTo>
                    <a:pt x="1137680" y="1027343"/>
                  </a:lnTo>
                  <a:lnTo>
                    <a:pt x="0" y="1027343"/>
                  </a:lnTo>
                  <a:close/>
                </a:path>
              </a:pathLst>
            </a:custGeom>
            <a:solidFill>
              <a:srgbClr val="F0F9FF"/>
            </a:solidFill>
            <a:ln w="114300">
              <a:solidFill>
                <a:srgbClr val="000000"/>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67423" y="3786077"/>
            <a:ext cx="4420491" cy="2258469"/>
          </a:xfrm>
          <a:prstGeom prst="rect">
            <a:avLst/>
          </a:prstGeom>
        </p:spPr>
      </p:pic>
      <p:grpSp>
        <p:nvGrpSpPr>
          <p:cNvPr id="7" name="Group 7"/>
          <p:cNvGrpSpPr/>
          <p:nvPr/>
        </p:nvGrpSpPr>
        <p:grpSpPr>
          <a:xfrm>
            <a:off x="5771828" y="1104900"/>
            <a:ext cx="4603743" cy="4157254"/>
            <a:chOff x="0" y="0"/>
            <a:chExt cx="1137680" cy="1027343"/>
          </a:xfrm>
        </p:grpSpPr>
        <p:sp>
          <p:nvSpPr>
            <p:cNvPr id="8" name="Freeform 8"/>
            <p:cNvSpPr/>
            <p:nvPr/>
          </p:nvSpPr>
          <p:spPr>
            <a:xfrm>
              <a:off x="0" y="0"/>
              <a:ext cx="1137680" cy="1027343"/>
            </a:xfrm>
            <a:custGeom>
              <a:avLst/>
              <a:gdLst/>
              <a:ahLst/>
              <a:cxnLst/>
              <a:rect l="l" t="t" r="r" b="b"/>
              <a:pathLst>
                <a:path w="1137680" h="1027343">
                  <a:moveTo>
                    <a:pt x="0" y="0"/>
                  </a:moveTo>
                  <a:lnTo>
                    <a:pt x="1137680" y="0"/>
                  </a:lnTo>
                  <a:lnTo>
                    <a:pt x="1137680" y="1027343"/>
                  </a:lnTo>
                  <a:lnTo>
                    <a:pt x="0" y="1027343"/>
                  </a:lnTo>
                  <a:close/>
                </a:path>
              </a:pathLst>
            </a:custGeom>
            <a:solidFill>
              <a:srgbClr val="F0F9FF"/>
            </a:solidFill>
            <a:ln w="114300">
              <a:solidFill>
                <a:srgbClr val="000000"/>
              </a:solidFill>
            </a:ln>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19000" y="8416653"/>
            <a:ext cx="4420491" cy="2258469"/>
          </a:xfrm>
          <a:prstGeom prst="rect">
            <a:avLst/>
          </a:prstGeom>
        </p:spPr>
      </p:pic>
      <p:grpSp>
        <p:nvGrpSpPr>
          <p:cNvPr id="11" name="Group 11"/>
          <p:cNvGrpSpPr/>
          <p:nvPr/>
        </p:nvGrpSpPr>
        <p:grpSpPr>
          <a:xfrm>
            <a:off x="525598" y="5718530"/>
            <a:ext cx="4603743" cy="4157254"/>
            <a:chOff x="0" y="0"/>
            <a:chExt cx="1137680" cy="1027343"/>
          </a:xfrm>
        </p:grpSpPr>
        <p:sp>
          <p:nvSpPr>
            <p:cNvPr id="12" name="Freeform 12"/>
            <p:cNvSpPr/>
            <p:nvPr/>
          </p:nvSpPr>
          <p:spPr>
            <a:xfrm>
              <a:off x="0" y="0"/>
              <a:ext cx="1137680" cy="1027343"/>
            </a:xfrm>
            <a:custGeom>
              <a:avLst/>
              <a:gdLst/>
              <a:ahLst/>
              <a:cxnLst/>
              <a:rect l="l" t="t" r="r" b="b"/>
              <a:pathLst>
                <a:path w="1137680" h="1027343">
                  <a:moveTo>
                    <a:pt x="0" y="0"/>
                  </a:moveTo>
                  <a:lnTo>
                    <a:pt x="1137680" y="0"/>
                  </a:lnTo>
                  <a:lnTo>
                    <a:pt x="1137680" y="1027343"/>
                  </a:lnTo>
                  <a:lnTo>
                    <a:pt x="0" y="1027343"/>
                  </a:lnTo>
                  <a:close/>
                </a:path>
              </a:pathLst>
            </a:custGeom>
            <a:solidFill>
              <a:srgbClr val="F0F9FF"/>
            </a:solidFill>
            <a:ln w="114300">
              <a:solidFill>
                <a:srgbClr val="000000"/>
              </a:solidFill>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5751775" y="5564354"/>
            <a:ext cx="4603743" cy="4311430"/>
            <a:chOff x="0" y="-38100"/>
            <a:chExt cx="1137680" cy="1065443"/>
          </a:xfrm>
        </p:grpSpPr>
        <p:sp>
          <p:nvSpPr>
            <p:cNvPr id="15" name="Freeform 15"/>
            <p:cNvSpPr/>
            <p:nvPr/>
          </p:nvSpPr>
          <p:spPr>
            <a:xfrm>
              <a:off x="0" y="0"/>
              <a:ext cx="1137680" cy="1027343"/>
            </a:xfrm>
            <a:custGeom>
              <a:avLst/>
              <a:gdLst/>
              <a:ahLst/>
              <a:cxnLst/>
              <a:rect l="l" t="t" r="r" b="b"/>
              <a:pathLst>
                <a:path w="1137680" h="1027343">
                  <a:moveTo>
                    <a:pt x="0" y="0"/>
                  </a:moveTo>
                  <a:lnTo>
                    <a:pt x="1137680" y="0"/>
                  </a:lnTo>
                  <a:lnTo>
                    <a:pt x="1137680" y="1027343"/>
                  </a:lnTo>
                  <a:lnTo>
                    <a:pt x="0" y="1027343"/>
                  </a:lnTo>
                  <a:close/>
                </a:path>
              </a:pathLst>
            </a:custGeom>
            <a:solidFill>
              <a:srgbClr val="F0F9FF"/>
            </a:solidFill>
            <a:ln w="114300">
              <a:solidFill>
                <a:srgbClr val="000000"/>
              </a:solid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653933" y="1631680"/>
            <a:ext cx="4442398" cy="3665299"/>
          </a:xfrm>
          <a:prstGeom prst="rect">
            <a:avLst/>
          </a:prstGeom>
        </p:spPr>
        <p:txBody>
          <a:bodyPr wrap="square" lIns="0" tIns="0" rIns="0" bIns="0" rtlCol="0" anchor="t">
            <a:spAutoFit/>
          </a:bodyPr>
          <a:lstStyle/>
          <a:p>
            <a:pPr algn="ctr">
              <a:lnSpc>
                <a:spcPts val="3246"/>
              </a:lnSpc>
            </a:pPr>
            <a:r>
              <a:rPr lang="en-US" sz="2164" dirty="0">
                <a:solidFill>
                  <a:srgbClr val="272727"/>
                </a:solidFill>
                <a:latin typeface="Agrandir"/>
              </a:rPr>
              <a:t>Carlos can arrive on time without delay. It can navigate through busy streets and crowded areas with ease. The use of Carlos eliminates the need for human drivers, thus reducing the chances of mistakes and ensuring that goods is delivered quickly and accurately.</a:t>
            </a:r>
          </a:p>
        </p:txBody>
      </p:sp>
      <p:sp>
        <p:nvSpPr>
          <p:cNvPr id="18" name="TextBox 18"/>
          <p:cNvSpPr txBox="1"/>
          <p:nvPr/>
        </p:nvSpPr>
        <p:spPr>
          <a:xfrm>
            <a:off x="10515600" y="4680392"/>
            <a:ext cx="8735609" cy="1163524"/>
          </a:xfrm>
          <a:prstGeom prst="rect">
            <a:avLst/>
          </a:prstGeom>
        </p:spPr>
        <p:txBody>
          <a:bodyPr wrap="square" lIns="0" tIns="0" rIns="0" bIns="0" rtlCol="0" anchor="t">
            <a:spAutoFit/>
          </a:bodyPr>
          <a:lstStyle/>
          <a:p>
            <a:pPr>
              <a:lnSpc>
                <a:spcPts val="9763"/>
              </a:lnSpc>
            </a:pPr>
            <a:r>
              <a:rPr lang="en-US" sz="8000" dirty="0">
                <a:solidFill>
                  <a:srgbClr val="000000"/>
                </a:solidFill>
                <a:latin typeface="Arcade Gamer"/>
              </a:rPr>
              <a:t>SOLUTIONS</a:t>
            </a:r>
          </a:p>
        </p:txBody>
      </p:sp>
      <p:sp>
        <p:nvSpPr>
          <p:cNvPr id="19" name="TextBox 19"/>
          <p:cNvSpPr txBox="1"/>
          <p:nvPr/>
        </p:nvSpPr>
        <p:spPr>
          <a:xfrm>
            <a:off x="915031" y="1349235"/>
            <a:ext cx="3840479" cy="461665"/>
          </a:xfrm>
          <a:prstGeom prst="rect">
            <a:avLst/>
          </a:prstGeom>
        </p:spPr>
        <p:txBody>
          <a:bodyPr lIns="0" tIns="0" rIns="0" bIns="0" rtlCol="0" anchor="t">
            <a:spAutoFit/>
          </a:bodyPr>
          <a:lstStyle/>
          <a:p>
            <a:pPr algn="ctr">
              <a:lnSpc>
                <a:spcPts val="3626"/>
              </a:lnSpc>
            </a:pPr>
            <a:r>
              <a:rPr lang="en-US" sz="3200" dirty="0">
                <a:latin typeface="Agrandir Medium" panose="020B0604020202020204" charset="0"/>
              </a:rPr>
              <a:t>Arrives on Time</a:t>
            </a:r>
          </a:p>
        </p:txBody>
      </p:sp>
      <p:sp>
        <p:nvSpPr>
          <p:cNvPr id="20" name="TextBox 20"/>
          <p:cNvSpPr txBox="1"/>
          <p:nvPr/>
        </p:nvSpPr>
        <p:spPr>
          <a:xfrm>
            <a:off x="6268587" y="2246662"/>
            <a:ext cx="3610226" cy="3254930"/>
          </a:xfrm>
          <a:prstGeom prst="rect">
            <a:avLst/>
          </a:prstGeom>
        </p:spPr>
        <p:txBody>
          <a:bodyPr lIns="0" tIns="0" rIns="0" bIns="0" rtlCol="0" anchor="t">
            <a:spAutoFit/>
          </a:bodyPr>
          <a:lstStyle/>
          <a:p>
            <a:pPr algn="ctr">
              <a:lnSpc>
                <a:spcPts val="3246"/>
              </a:lnSpc>
            </a:pPr>
            <a:r>
              <a:rPr lang="en-US" sz="2164" dirty="0">
                <a:solidFill>
                  <a:srgbClr val="272727"/>
                </a:solidFill>
                <a:latin typeface="Agrandir"/>
              </a:rPr>
              <a:t>Carlos does not harm the environment since it is fully electric. Carlos eliminates the carbon footprint and allowing goods delivery companies to be more socially responsible.</a:t>
            </a:r>
          </a:p>
          <a:p>
            <a:pPr algn="ctr">
              <a:lnSpc>
                <a:spcPts val="3246"/>
              </a:lnSpc>
            </a:pPr>
            <a:endParaRPr lang="en-US" sz="2164" dirty="0">
              <a:solidFill>
                <a:srgbClr val="272727"/>
              </a:solidFill>
              <a:latin typeface="Agrandir"/>
            </a:endParaRPr>
          </a:p>
        </p:txBody>
      </p:sp>
      <p:sp>
        <p:nvSpPr>
          <p:cNvPr id="21" name="TextBox 21"/>
          <p:cNvSpPr txBox="1"/>
          <p:nvPr/>
        </p:nvSpPr>
        <p:spPr>
          <a:xfrm>
            <a:off x="6153460" y="1736737"/>
            <a:ext cx="3840479" cy="461665"/>
          </a:xfrm>
          <a:prstGeom prst="rect">
            <a:avLst/>
          </a:prstGeom>
        </p:spPr>
        <p:txBody>
          <a:bodyPr lIns="0" tIns="0" rIns="0" bIns="0" rtlCol="0" anchor="t">
            <a:spAutoFit/>
          </a:bodyPr>
          <a:lstStyle/>
          <a:p>
            <a:pPr algn="ctr">
              <a:lnSpc>
                <a:spcPts val="3626"/>
              </a:lnSpc>
            </a:pPr>
            <a:r>
              <a:rPr lang="en-US" sz="3266" dirty="0">
                <a:solidFill>
                  <a:srgbClr val="272727"/>
                </a:solidFill>
                <a:latin typeface="Agrandir Medium"/>
              </a:rPr>
              <a:t>SUSTAINANBLE</a:t>
            </a:r>
          </a:p>
        </p:txBody>
      </p:sp>
      <p:sp>
        <p:nvSpPr>
          <p:cNvPr id="22" name="TextBox 22"/>
          <p:cNvSpPr txBox="1"/>
          <p:nvPr/>
        </p:nvSpPr>
        <p:spPr>
          <a:xfrm>
            <a:off x="600983" y="6621527"/>
            <a:ext cx="4312836" cy="3665299"/>
          </a:xfrm>
          <a:prstGeom prst="rect">
            <a:avLst/>
          </a:prstGeom>
        </p:spPr>
        <p:txBody>
          <a:bodyPr wrap="square" lIns="0" tIns="0" rIns="0" bIns="0" rtlCol="0" anchor="t">
            <a:spAutoFit/>
          </a:bodyPr>
          <a:lstStyle/>
          <a:p>
            <a:pPr algn="ctr">
              <a:lnSpc>
                <a:spcPts val="3246"/>
              </a:lnSpc>
            </a:pPr>
            <a:r>
              <a:rPr lang="en-US" sz="2164" dirty="0">
                <a:solidFill>
                  <a:srgbClr val="272727"/>
                </a:solidFill>
                <a:latin typeface="Agrandir"/>
              </a:rPr>
              <a:t>Reduce costs for client by reducing the delivery charges substantially. Using Carlos eliminates the need to pay salaries and benefits to human drivers and reduces the maintenance and repair cost of vehicles.</a:t>
            </a:r>
          </a:p>
          <a:p>
            <a:pPr algn="ctr">
              <a:lnSpc>
                <a:spcPts val="3246"/>
              </a:lnSpc>
            </a:pPr>
            <a:endParaRPr lang="en-US" sz="2164" dirty="0">
              <a:solidFill>
                <a:srgbClr val="272727"/>
              </a:solidFill>
              <a:latin typeface="Agrandir"/>
            </a:endParaRPr>
          </a:p>
        </p:txBody>
      </p:sp>
      <p:sp>
        <p:nvSpPr>
          <p:cNvPr id="23" name="TextBox 23"/>
          <p:cNvSpPr txBox="1"/>
          <p:nvPr/>
        </p:nvSpPr>
        <p:spPr>
          <a:xfrm>
            <a:off x="837161" y="6181648"/>
            <a:ext cx="3840479" cy="461665"/>
          </a:xfrm>
          <a:prstGeom prst="rect">
            <a:avLst/>
          </a:prstGeom>
        </p:spPr>
        <p:txBody>
          <a:bodyPr lIns="0" tIns="0" rIns="0" bIns="0" rtlCol="0" anchor="t">
            <a:spAutoFit/>
          </a:bodyPr>
          <a:lstStyle/>
          <a:p>
            <a:pPr algn="ctr">
              <a:lnSpc>
                <a:spcPts val="3626"/>
              </a:lnSpc>
            </a:pPr>
            <a:r>
              <a:rPr lang="en-US" sz="3266" dirty="0">
                <a:solidFill>
                  <a:srgbClr val="272727"/>
                </a:solidFill>
                <a:latin typeface="Agrandir Medium"/>
              </a:rPr>
              <a:t>Cost savings</a:t>
            </a:r>
          </a:p>
        </p:txBody>
      </p:sp>
      <p:sp>
        <p:nvSpPr>
          <p:cNvPr id="24" name="TextBox 24"/>
          <p:cNvSpPr txBox="1"/>
          <p:nvPr/>
        </p:nvSpPr>
        <p:spPr>
          <a:xfrm>
            <a:off x="6268587" y="7088042"/>
            <a:ext cx="3610226" cy="2844561"/>
          </a:xfrm>
          <a:prstGeom prst="rect">
            <a:avLst/>
          </a:prstGeom>
        </p:spPr>
        <p:txBody>
          <a:bodyPr lIns="0" tIns="0" rIns="0" bIns="0" rtlCol="0" anchor="t">
            <a:spAutoFit/>
          </a:bodyPr>
          <a:lstStyle/>
          <a:p>
            <a:pPr algn="ctr">
              <a:lnSpc>
                <a:spcPts val="3246"/>
              </a:lnSpc>
            </a:pPr>
            <a:r>
              <a:rPr lang="en-US" sz="2164" dirty="0">
                <a:solidFill>
                  <a:srgbClr val="272727"/>
                </a:solidFill>
                <a:latin typeface="Agrandir"/>
              </a:rPr>
              <a:t>Carlos in of itself is simple and efficient to use. Carlos also can be easily scaled up or down to meet the changing needs of the business.</a:t>
            </a:r>
          </a:p>
          <a:p>
            <a:pPr algn="ctr">
              <a:lnSpc>
                <a:spcPts val="3246"/>
              </a:lnSpc>
            </a:pPr>
            <a:endParaRPr lang="en-US" sz="2164" dirty="0">
              <a:solidFill>
                <a:srgbClr val="272727"/>
              </a:solidFill>
              <a:latin typeface="Agrandir"/>
            </a:endParaRPr>
          </a:p>
        </p:txBody>
      </p:sp>
      <p:sp>
        <p:nvSpPr>
          <p:cNvPr id="25" name="TextBox 25"/>
          <p:cNvSpPr txBox="1"/>
          <p:nvPr/>
        </p:nvSpPr>
        <p:spPr>
          <a:xfrm>
            <a:off x="6153460" y="6350367"/>
            <a:ext cx="3840479" cy="461665"/>
          </a:xfrm>
          <a:prstGeom prst="rect">
            <a:avLst/>
          </a:prstGeom>
        </p:spPr>
        <p:txBody>
          <a:bodyPr lIns="0" tIns="0" rIns="0" bIns="0" rtlCol="0" anchor="t">
            <a:spAutoFit/>
          </a:bodyPr>
          <a:lstStyle/>
          <a:p>
            <a:pPr algn="ctr">
              <a:lnSpc>
                <a:spcPts val="3626"/>
              </a:lnSpc>
            </a:pPr>
            <a:r>
              <a:rPr lang="en-US" sz="3266" dirty="0">
                <a:solidFill>
                  <a:srgbClr val="272727"/>
                </a:solidFill>
                <a:latin typeface="Agrandir Medium"/>
              </a:rPr>
              <a:t>Easy to use</a:t>
            </a:r>
          </a:p>
        </p:txBody>
      </p:sp>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3933" y="670856"/>
            <a:ext cx="2993575" cy="544286"/>
          </a:xfrm>
          <a:prstGeom prst="rect">
            <a:avLst/>
          </a:prstGeom>
        </p:spPr>
      </p:pic>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497660">
            <a:off x="9409063" y="345740"/>
            <a:ext cx="2213074" cy="1307725"/>
          </a:xfrm>
          <a:prstGeom prst="rect">
            <a:avLst/>
          </a:prstGeom>
        </p:spPr>
      </p:pic>
    </p:spTree>
    <p:extLst>
      <p:ext uri="{BB962C8B-B14F-4D97-AF65-F5344CB8AC3E}">
        <p14:creationId xmlns:p14="http://schemas.microsoft.com/office/powerpoint/2010/main" val="4166172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grpSp>
        <p:nvGrpSpPr>
          <p:cNvPr id="2" name="Group 2"/>
          <p:cNvGrpSpPr/>
          <p:nvPr/>
        </p:nvGrpSpPr>
        <p:grpSpPr>
          <a:xfrm>
            <a:off x="-251667" y="8911507"/>
            <a:ext cx="18643235" cy="1409274"/>
            <a:chOff x="0" y="0"/>
            <a:chExt cx="24857646" cy="1879032"/>
          </a:xfrm>
        </p:grpSpPr>
        <p:grpSp>
          <p:nvGrpSpPr>
            <p:cNvPr id="3" name="Group 3"/>
            <p:cNvGrpSpPr/>
            <p:nvPr/>
          </p:nvGrpSpPr>
          <p:grpSpPr>
            <a:xfrm>
              <a:off x="0" y="0"/>
              <a:ext cx="24857646" cy="1014865"/>
              <a:chOff x="0" y="0"/>
              <a:chExt cx="6306477" cy="257475"/>
            </a:xfrm>
          </p:grpSpPr>
          <p:sp>
            <p:nvSpPr>
              <p:cNvPr id="4" name="Freeform 4"/>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5" name="Group 5"/>
            <p:cNvGrpSpPr/>
            <p:nvPr/>
          </p:nvGrpSpPr>
          <p:grpSpPr>
            <a:xfrm>
              <a:off x="0" y="554789"/>
              <a:ext cx="24857646" cy="1324243"/>
              <a:chOff x="0" y="0"/>
              <a:chExt cx="6306477" cy="335965"/>
            </a:xfrm>
          </p:grpSpPr>
          <p:sp>
            <p:nvSpPr>
              <p:cNvPr id="6" name="Freeform 6"/>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8789" y="2238739"/>
            <a:ext cx="3584014" cy="1831105"/>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53116" y="1194137"/>
            <a:ext cx="3836602" cy="1960155"/>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9707" y="-1366976"/>
            <a:ext cx="3836602" cy="1960155"/>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98902" y="6269494"/>
            <a:ext cx="3096915" cy="2849161"/>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91290" y="2558647"/>
            <a:ext cx="2213074" cy="1307725"/>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86221" y="2863795"/>
            <a:ext cx="2213074" cy="1307725"/>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54296" y="2793333"/>
            <a:ext cx="2213074" cy="1307725"/>
          </a:xfrm>
          <a:prstGeom prst="rect">
            <a:avLst/>
          </a:prstGeom>
        </p:spPr>
      </p:pic>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53933" y="670856"/>
            <a:ext cx="2993575" cy="544286"/>
          </a:xfrm>
          <a:prstGeom prst="rect">
            <a:avLst/>
          </a:prstGeom>
        </p:spPr>
      </p:pic>
      <p:sp>
        <p:nvSpPr>
          <p:cNvPr id="17" name="TextBox 17"/>
          <p:cNvSpPr txBox="1"/>
          <p:nvPr/>
        </p:nvSpPr>
        <p:spPr>
          <a:xfrm>
            <a:off x="5920916" y="3976558"/>
            <a:ext cx="5767021" cy="4462760"/>
          </a:xfrm>
          <a:prstGeom prst="rect">
            <a:avLst/>
          </a:prstGeom>
        </p:spPr>
        <p:txBody>
          <a:bodyPr wrap="square" lIns="0" tIns="0" rIns="0" bIns="0" rtlCol="0" anchor="t">
            <a:spAutoFit/>
          </a:bodyPr>
          <a:lstStyle/>
          <a:p>
            <a:pPr indent="-228600" algn="ctr" rtl="0">
              <a:spcBef>
                <a:spcPts val="1200"/>
              </a:spcBef>
              <a:spcAft>
                <a:spcPts val="1200"/>
              </a:spcAft>
            </a:pPr>
            <a:r>
              <a:rPr lang="en-US" sz="4000" b="1" dirty="0">
                <a:solidFill>
                  <a:srgbClr val="272727"/>
                </a:solidFill>
                <a:latin typeface="Agrandir Medium"/>
              </a:rPr>
              <a:t>Obstacle Detection and Avoidance</a:t>
            </a:r>
            <a:r>
              <a:rPr lang="en-US" sz="4000" dirty="0">
                <a:solidFill>
                  <a:srgbClr val="272727"/>
                </a:solidFill>
                <a:latin typeface="Agrandir Medium"/>
              </a:rPr>
              <a:t> </a:t>
            </a:r>
          </a:p>
          <a:p>
            <a:pPr indent="-228600" algn="ctr" rtl="0">
              <a:spcBef>
                <a:spcPts val="1200"/>
              </a:spcBef>
              <a:spcAft>
                <a:spcPts val="1200"/>
              </a:spcAft>
            </a:pPr>
            <a:r>
              <a:rPr lang="en-US" sz="2800" dirty="0">
                <a:solidFill>
                  <a:srgbClr val="272727"/>
                </a:solidFill>
                <a:latin typeface="Agrandir Medium"/>
              </a:rPr>
              <a:t>Carlos can detect and avoid obstacles in its path, ensuring that goods arrives at its destination on time and in perfect condition.</a:t>
            </a:r>
          </a:p>
          <a:p>
            <a:br>
              <a:rPr lang="en-US" sz="2000" dirty="0"/>
            </a:br>
            <a:endParaRPr lang="en-US" sz="2000" dirty="0">
              <a:solidFill>
                <a:srgbClr val="272727"/>
              </a:solidFill>
              <a:latin typeface="Agrandir Medium"/>
            </a:endParaRPr>
          </a:p>
        </p:txBody>
      </p:sp>
      <p:sp>
        <p:nvSpPr>
          <p:cNvPr id="18" name="TextBox 18"/>
          <p:cNvSpPr txBox="1"/>
          <p:nvPr/>
        </p:nvSpPr>
        <p:spPr>
          <a:xfrm>
            <a:off x="12410773" y="4285357"/>
            <a:ext cx="3700120" cy="4136004"/>
          </a:xfrm>
          <a:prstGeom prst="rect">
            <a:avLst/>
          </a:prstGeom>
        </p:spPr>
        <p:txBody>
          <a:bodyPr lIns="0" tIns="0" rIns="0" bIns="0" rtlCol="0" anchor="t">
            <a:spAutoFit/>
          </a:bodyPr>
          <a:lstStyle/>
          <a:p>
            <a:pPr algn="ctr">
              <a:lnSpc>
                <a:spcPts val="3646"/>
              </a:lnSpc>
            </a:pPr>
            <a:r>
              <a:rPr lang="en-US" sz="4400" b="1" dirty="0">
                <a:solidFill>
                  <a:srgbClr val="272727"/>
                </a:solidFill>
                <a:latin typeface="Agrandir Medium"/>
              </a:rPr>
              <a:t>Durable and Reliable </a:t>
            </a:r>
          </a:p>
          <a:p>
            <a:pPr algn="ctr">
              <a:lnSpc>
                <a:spcPts val="3646"/>
              </a:lnSpc>
            </a:pPr>
            <a:r>
              <a:rPr lang="en-US" sz="2800" dirty="0">
                <a:solidFill>
                  <a:srgbClr val="272727"/>
                </a:solidFill>
                <a:latin typeface="Agrandir Medium"/>
              </a:rPr>
              <a:t>Carlos</a:t>
            </a:r>
            <a:r>
              <a:rPr lang="en-US" sz="3600" b="1" dirty="0">
                <a:solidFill>
                  <a:srgbClr val="272727"/>
                </a:solidFill>
                <a:latin typeface="Agrandir Medium"/>
              </a:rPr>
              <a:t> </a:t>
            </a:r>
            <a:r>
              <a:rPr lang="en-US" sz="2800" dirty="0">
                <a:solidFill>
                  <a:srgbClr val="272727"/>
                </a:solidFill>
                <a:latin typeface="Agrandir Medium"/>
              </a:rPr>
              <a:t>is designed to be highly durable and reliable, making it the perfect choice for busy restaurants and goods delivery companies</a:t>
            </a:r>
            <a:r>
              <a:rPr lang="en-US" sz="1800" b="1" i="0" u="none" strike="noStrike" dirty="0">
                <a:solidFill>
                  <a:srgbClr val="000000"/>
                </a:solidFill>
                <a:effectLst/>
                <a:latin typeface="Arial" panose="020B0604020202020204" pitchFamily="34" charset="0"/>
              </a:rPr>
              <a:t>.</a:t>
            </a:r>
            <a:endParaRPr lang="en-US" sz="3285" dirty="0">
              <a:solidFill>
                <a:srgbClr val="272727"/>
              </a:solidFill>
              <a:latin typeface="Agrandir Medium"/>
            </a:endParaRPr>
          </a:p>
        </p:txBody>
      </p:sp>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31581" y="6128464"/>
            <a:ext cx="3853234" cy="3453899"/>
          </a:xfrm>
          <a:prstGeom prst="rect">
            <a:avLst/>
          </a:prstGeom>
        </p:spPr>
      </p:pic>
      <p:pic>
        <p:nvPicPr>
          <p:cNvPr id="21" name="Picture 2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84943" y="7911093"/>
            <a:ext cx="1302671" cy="1302671"/>
          </a:xfrm>
          <a:prstGeom prst="rect">
            <a:avLst/>
          </a:prstGeom>
        </p:spPr>
      </p:pic>
      <p:pic>
        <p:nvPicPr>
          <p:cNvPr id="24" name="Picture 24"/>
          <p:cNvPicPr>
            <a:picLocks noChangeAspect="1"/>
          </p:cNvPicPr>
          <p:nvPr/>
        </p:nvPicPr>
        <p:blipFill>
          <a:blip r:embed="rId14"/>
          <a:srcRect/>
          <a:stretch>
            <a:fillRect/>
          </a:stretch>
        </p:blipFill>
        <p:spPr>
          <a:xfrm>
            <a:off x="1025035" y="3073613"/>
            <a:ext cx="1125685" cy="996231"/>
          </a:xfrm>
          <a:prstGeom prst="rect">
            <a:avLst/>
          </a:prstGeom>
        </p:spPr>
      </p:pic>
      <p:sp>
        <p:nvSpPr>
          <p:cNvPr id="25" name="TextBox 5">
            <a:extLst>
              <a:ext uri="{FF2B5EF4-FFF2-40B4-BE49-F238E27FC236}">
                <a16:creationId xmlns:a16="http://schemas.microsoft.com/office/drawing/2014/main" id="{941F535D-298F-242C-DF5E-2C5AC9E2BE5E}"/>
              </a:ext>
            </a:extLst>
          </p:cNvPr>
          <p:cNvSpPr txBox="1"/>
          <p:nvPr/>
        </p:nvSpPr>
        <p:spPr>
          <a:xfrm>
            <a:off x="782573" y="1378837"/>
            <a:ext cx="8361427" cy="1179810"/>
          </a:xfrm>
          <a:prstGeom prst="rect">
            <a:avLst/>
          </a:prstGeom>
        </p:spPr>
        <p:txBody>
          <a:bodyPr lIns="0" tIns="0" rIns="0" bIns="0" rtlCol="0" anchor="t">
            <a:spAutoFit/>
          </a:bodyPr>
          <a:lstStyle/>
          <a:p>
            <a:pPr algn="ctr">
              <a:lnSpc>
                <a:spcPts val="9176"/>
              </a:lnSpc>
            </a:pPr>
            <a:r>
              <a:rPr lang="en-US" sz="8575" dirty="0">
                <a:solidFill>
                  <a:srgbClr val="000000"/>
                </a:solidFill>
                <a:latin typeface="Arcade Gamer"/>
              </a:rPr>
              <a:t>BENEFITS</a:t>
            </a:r>
          </a:p>
        </p:txBody>
      </p:sp>
      <p:sp>
        <p:nvSpPr>
          <p:cNvPr id="27" name="TextBox 16">
            <a:extLst>
              <a:ext uri="{FF2B5EF4-FFF2-40B4-BE49-F238E27FC236}">
                <a16:creationId xmlns:a16="http://schemas.microsoft.com/office/drawing/2014/main" id="{7A49FA97-47FD-466A-EC82-D4BB863E29AA}"/>
              </a:ext>
            </a:extLst>
          </p:cNvPr>
          <p:cNvSpPr txBox="1"/>
          <p:nvPr/>
        </p:nvSpPr>
        <p:spPr>
          <a:xfrm>
            <a:off x="2213873" y="4354942"/>
            <a:ext cx="3700120" cy="3693319"/>
          </a:xfrm>
          <a:prstGeom prst="rect">
            <a:avLst/>
          </a:prstGeom>
        </p:spPr>
        <p:txBody>
          <a:bodyPr lIns="0" tIns="0" rIns="0" bIns="0" rtlCol="0" anchor="t">
            <a:spAutoFit/>
          </a:bodyPr>
          <a:lstStyle/>
          <a:p>
            <a:pPr algn="ctr">
              <a:lnSpc>
                <a:spcPts val="3646"/>
              </a:lnSpc>
            </a:pPr>
            <a:r>
              <a:rPr lang="en-US" sz="4400" b="1" dirty="0">
                <a:solidFill>
                  <a:srgbClr val="272727"/>
                </a:solidFill>
                <a:latin typeface="Agrandir Medium"/>
              </a:rPr>
              <a:t>Improved Navigation </a:t>
            </a:r>
          </a:p>
          <a:p>
            <a:pPr algn="ctr">
              <a:lnSpc>
                <a:spcPts val="3646"/>
              </a:lnSpc>
            </a:pPr>
            <a:r>
              <a:rPr lang="en-US" sz="3285" dirty="0">
                <a:solidFill>
                  <a:srgbClr val="272727"/>
                </a:solidFill>
                <a:latin typeface="Agrandir Medium"/>
              </a:rPr>
              <a:t>Carlos is equipped with advanced sensors and technology that allows it to navigate.</a:t>
            </a:r>
          </a:p>
        </p:txBody>
      </p:sp>
      <p:pic>
        <p:nvPicPr>
          <p:cNvPr id="7" name="Picture 6">
            <a:extLst>
              <a:ext uri="{FF2B5EF4-FFF2-40B4-BE49-F238E27FC236}">
                <a16:creationId xmlns:a16="http://schemas.microsoft.com/office/drawing/2014/main" id="{3286F29B-E2D4-F28A-F0A9-B238E50DA773}"/>
              </a:ext>
            </a:extLst>
          </p:cNvPr>
          <p:cNvPicPr>
            <a:picLocks noChangeAspect="1"/>
          </p:cNvPicPr>
          <p:nvPr/>
        </p:nvPicPr>
        <p:blipFill>
          <a:blip r:embed="rId15"/>
          <a:stretch>
            <a:fillRect/>
          </a:stretch>
        </p:blipFill>
        <p:spPr>
          <a:xfrm flipH="1">
            <a:off x="18355473" y="7602109"/>
            <a:ext cx="3974937" cy="26702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nodeType="withEffect">
                                  <p:stCondLst>
                                    <p:cond delay="0"/>
                                  </p:stCondLst>
                                  <p:childTnLst>
                                    <p:animMotion origin="layout" path="M 0.00434 -0.02732 L -0.38316 -0.03226 " pathEditMode="relative" rAng="0" ptsTypes="AA">
                                      <p:cBhvr>
                                        <p:cTn id="9" dur="5000" fill="hold"/>
                                        <p:tgtEl>
                                          <p:spTgt spid="7"/>
                                        </p:tgtEl>
                                        <p:attrNameLst>
                                          <p:attrName>ppt_x</p:attrName>
                                          <p:attrName>ppt_y</p:attrName>
                                        </p:attrNameLst>
                                      </p:cBhvr>
                                      <p:rCtr x="-19375" y="-247"/>
                                    </p:animMotion>
                                  </p:childTnLst>
                                </p:cTn>
                              </p:par>
                              <p:par>
                                <p:cTn id="10" presetID="0" presetClass="path" presetSubtype="0" accel="50000" decel="50000" fill="hold" nodeType="withEffect">
                                  <p:stCondLst>
                                    <p:cond delay="0"/>
                                  </p:stCondLst>
                                  <p:childTnLst>
                                    <p:animMotion origin="layout" path="M 0.00338 0.01158 L 0.00338 0.01173 L 0.00338 0.11235 " pathEditMode="relative" rAng="0" ptsTypes="AAA">
                                      <p:cBhvr>
                                        <p:cTn id="11" dur="10000" fill="hold"/>
                                        <p:tgtEl>
                                          <p:spTgt spid="21"/>
                                        </p:tgtEl>
                                        <p:attrNameLst>
                                          <p:attrName>ppt_x</p:attrName>
                                          <p:attrName>ppt_y</p:attrName>
                                        </p:attrNameLst>
                                      </p:cBhvr>
                                      <p:rCtr x="0" y="50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grpSp>
        <p:nvGrpSpPr>
          <p:cNvPr id="2" name="Group 2"/>
          <p:cNvGrpSpPr/>
          <p:nvPr/>
        </p:nvGrpSpPr>
        <p:grpSpPr>
          <a:xfrm>
            <a:off x="-177618" y="8956671"/>
            <a:ext cx="18643235" cy="1409274"/>
            <a:chOff x="0" y="0"/>
            <a:chExt cx="24857646" cy="1879032"/>
          </a:xfrm>
        </p:grpSpPr>
        <p:grpSp>
          <p:nvGrpSpPr>
            <p:cNvPr id="3" name="Group 3"/>
            <p:cNvGrpSpPr/>
            <p:nvPr/>
          </p:nvGrpSpPr>
          <p:grpSpPr>
            <a:xfrm>
              <a:off x="0" y="0"/>
              <a:ext cx="24857646" cy="1014865"/>
              <a:chOff x="0" y="0"/>
              <a:chExt cx="6306477" cy="257475"/>
            </a:xfrm>
          </p:grpSpPr>
          <p:sp>
            <p:nvSpPr>
              <p:cNvPr id="4" name="Freeform 4"/>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5" name="Group 5"/>
            <p:cNvGrpSpPr/>
            <p:nvPr/>
          </p:nvGrpSpPr>
          <p:grpSpPr>
            <a:xfrm>
              <a:off x="0" y="554789"/>
              <a:ext cx="24857646" cy="1324243"/>
              <a:chOff x="0" y="0"/>
              <a:chExt cx="6306477" cy="335965"/>
            </a:xfrm>
          </p:grpSpPr>
          <p:sp>
            <p:nvSpPr>
              <p:cNvPr id="6" name="Freeform 6"/>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8789" y="2238739"/>
            <a:ext cx="3584014" cy="1831105"/>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44200" y="-297552"/>
            <a:ext cx="3836602" cy="1960155"/>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9707" y="-1366976"/>
            <a:ext cx="3836602" cy="1960155"/>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98902" y="6269494"/>
            <a:ext cx="3096915" cy="2849161"/>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3933" y="670856"/>
            <a:ext cx="2993575" cy="544286"/>
          </a:xfrm>
          <a:prstGeom prst="rect">
            <a:avLst/>
          </a:prstGeom>
        </p:spPr>
      </p:pic>
      <p:pic>
        <p:nvPicPr>
          <p:cNvPr id="19" name="Picture 1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31581" y="6128464"/>
            <a:ext cx="3853234" cy="3453899"/>
          </a:xfrm>
          <a:prstGeom prst="rect">
            <a:avLst/>
          </a:prstGeom>
        </p:spPr>
      </p:pic>
      <p:pic>
        <p:nvPicPr>
          <p:cNvPr id="21" name="Picture 2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793015" y="8554901"/>
            <a:ext cx="1302671" cy="1302671"/>
          </a:xfrm>
          <a:prstGeom prst="rect">
            <a:avLst/>
          </a:prstGeom>
        </p:spPr>
      </p:pic>
      <p:pic>
        <p:nvPicPr>
          <p:cNvPr id="24" name="Picture 24"/>
          <p:cNvPicPr>
            <a:picLocks noChangeAspect="1"/>
          </p:cNvPicPr>
          <p:nvPr/>
        </p:nvPicPr>
        <p:blipFill>
          <a:blip r:embed="rId12"/>
          <a:srcRect/>
          <a:stretch>
            <a:fillRect/>
          </a:stretch>
        </p:blipFill>
        <p:spPr>
          <a:xfrm>
            <a:off x="1025035" y="3073613"/>
            <a:ext cx="1125685" cy="996231"/>
          </a:xfrm>
          <a:prstGeom prst="rect">
            <a:avLst/>
          </a:prstGeom>
        </p:spPr>
      </p:pic>
      <p:sp>
        <p:nvSpPr>
          <p:cNvPr id="25" name="TextBox 5">
            <a:extLst>
              <a:ext uri="{FF2B5EF4-FFF2-40B4-BE49-F238E27FC236}">
                <a16:creationId xmlns:a16="http://schemas.microsoft.com/office/drawing/2014/main" id="{941F535D-298F-242C-DF5E-2C5AC9E2BE5E}"/>
              </a:ext>
            </a:extLst>
          </p:cNvPr>
          <p:cNvSpPr txBox="1"/>
          <p:nvPr/>
        </p:nvSpPr>
        <p:spPr>
          <a:xfrm>
            <a:off x="782573" y="1378837"/>
            <a:ext cx="8361427" cy="1179810"/>
          </a:xfrm>
          <a:prstGeom prst="rect">
            <a:avLst/>
          </a:prstGeom>
        </p:spPr>
        <p:txBody>
          <a:bodyPr lIns="0" tIns="0" rIns="0" bIns="0" rtlCol="0" anchor="t">
            <a:spAutoFit/>
          </a:bodyPr>
          <a:lstStyle/>
          <a:p>
            <a:pPr algn="ctr">
              <a:lnSpc>
                <a:spcPts val="9176"/>
              </a:lnSpc>
            </a:pPr>
            <a:r>
              <a:rPr lang="en-US" sz="8575" dirty="0">
                <a:solidFill>
                  <a:srgbClr val="000000"/>
                </a:solidFill>
                <a:latin typeface="Arcade Gamer"/>
              </a:rPr>
              <a:t>BENEFITS</a:t>
            </a:r>
          </a:p>
        </p:txBody>
      </p:sp>
      <p:pic>
        <p:nvPicPr>
          <p:cNvPr id="7" name="Picture 6">
            <a:extLst>
              <a:ext uri="{FF2B5EF4-FFF2-40B4-BE49-F238E27FC236}">
                <a16:creationId xmlns:a16="http://schemas.microsoft.com/office/drawing/2014/main" id="{3286F29B-E2D4-F28A-F0A9-B238E50DA773}"/>
              </a:ext>
            </a:extLst>
          </p:cNvPr>
          <p:cNvPicPr>
            <a:picLocks noChangeAspect="1"/>
          </p:cNvPicPr>
          <p:nvPr/>
        </p:nvPicPr>
        <p:blipFill>
          <a:blip r:embed="rId13"/>
          <a:stretch>
            <a:fillRect/>
          </a:stretch>
        </p:blipFill>
        <p:spPr>
          <a:xfrm flipH="1">
            <a:off x="10874493" y="7688045"/>
            <a:ext cx="3974937" cy="2670279"/>
          </a:xfrm>
          <a:prstGeom prst="rect">
            <a:avLst/>
          </a:prstGeom>
        </p:spPr>
      </p:pic>
      <p:sp>
        <p:nvSpPr>
          <p:cNvPr id="16" name="TextBox 16">
            <a:extLst>
              <a:ext uri="{FF2B5EF4-FFF2-40B4-BE49-F238E27FC236}">
                <a16:creationId xmlns:a16="http://schemas.microsoft.com/office/drawing/2014/main" id="{4374E3D6-193D-7EA0-529A-1394A8C4B4C2}"/>
              </a:ext>
            </a:extLst>
          </p:cNvPr>
          <p:cNvSpPr txBox="1"/>
          <p:nvPr/>
        </p:nvSpPr>
        <p:spPr>
          <a:xfrm>
            <a:off x="3181875" y="4534241"/>
            <a:ext cx="10437777" cy="923330"/>
          </a:xfrm>
          <a:prstGeom prst="rect">
            <a:avLst/>
          </a:prstGeom>
        </p:spPr>
        <p:txBody>
          <a:bodyPr wrap="square" lIns="0" tIns="0" rIns="0" bIns="0" rtlCol="0" anchor="t">
            <a:spAutoFit/>
          </a:bodyPr>
          <a:lstStyle/>
          <a:p>
            <a:pPr algn="ctr">
              <a:lnSpc>
                <a:spcPts val="3646"/>
              </a:lnSpc>
            </a:pPr>
            <a:r>
              <a:rPr lang="en-US" sz="3285" dirty="0">
                <a:solidFill>
                  <a:srgbClr val="272727"/>
                </a:solidFill>
                <a:latin typeface="Agrandir Medium"/>
              </a:rPr>
              <a:t>  </a:t>
            </a:r>
            <a:r>
              <a:rPr lang="en-US" sz="4000" b="1" dirty="0">
                <a:solidFill>
                  <a:srgbClr val="272727"/>
                </a:solidFill>
                <a:latin typeface="Agrandir Medium"/>
              </a:rPr>
              <a:t>Safety:</a:t>
            </a:r>
            <a:r>
              <a:rPr lang="en-US" sz="3285" dirty="0">
                <a:solidFill>
                  <a:srgbClr val="272727"/>
                </a:solidFill>
                <a:latin typeface="Agrandir Medium"/>
              </a:rPr>
              <a:t> Carlos is designed to reduce the risk of accidents caused by human error.</a:t>
            </a:r>
          </a:p>
        </p:txBody>
      </p:sp>
      <p:pic>
        <p:nvPicPr>
          <p:cNvPr id="20" name="Picture 13">
            <a:extLst>
              <a:ext uri="{FF2B5EF4-FFF2-40B4-BE49-F238E27FC236}">
                <a16:creationId xmlns:a16="http://schemas.microsoft.com/office/drawing/2014/main" id="{8C848325-F687-B819-82BC-B83F7B3DA2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19652" y="4089715"/>
            <a:ext cx="2213074" cy="1307725"/>
          </a:xfrm>
          <a:prstGeom prst="rect">
            <a:avLst/>
          </a:prstGeom>
        </p:spPr>
      </p:pic>
      <p:pic>
        <p:nvPicPr>
          <p:cNvPr id="22" name="Picture 13">
            <a:extLst>
              <a:ext uri="{FF2B5EF4-FFF2-40B4-BE49-F238E27FC236}">
                <a16:creationId xmlns:a16="http://schemas.microsoft.com/office/drawing/2014/main" id="{BE55901F-F95F-58B0-C017-6280F4AD228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893344" y="2748828"/>
            <a:ext cx="2213074" cy="1307725"/>
          </a:xfrm>
          <a:prstGeom prst="rect">
            <a:avLst/>
          </a:prstGeom>
        </p:spPr>
      </p:pic>
      <p:sp>
        <p:nvSpPr>
          <p:cNvPr id="23" name="TextBox 16">
            <a:extLst>
              <a:ext uri="{FF2B5EF4-FFF2-40B4-BE49-F238E27FC236}">
                <a16:creationId xmlns:a16="http://schemas.microsoft.com/office/drawing/2014/main" id="{41C27518-A12C-DC99-7084-FE6F150BCDED}"/>
              </a:ext>
            </a:extLst>
          </p:cNvPr>
          <p:cNvSpPr txBox="1"/>
          <p:nvPr/>
        </p:nvSpPr>
        <p:spPr>
          <a:xfrm>
            <a:off x="5575243" y="2673330"/>
            <a:ext cx="11054147" cy="1384995"/>
          </a:xfrm>
          <a:prstGeom prst="rect">
            <a:avLst/>
          </a:prstGeom>
        </p:spPr>
        <p:txBody>
          <a:bodyPr wrap="square" lIns="0" tIns="0" rIns="0" bIns="0" rtlCol="0" anchor="t">
            <a:spAutoFit/>
          </a:bodyPr>
          <a:lstStyle/>
          <a:p>
            <a:pPr algn="ctr">
              <a:lnSpc>
                <a:spcPts val="3646"/>
              </a:lnSpc>
            </a:pPr>
            <a:r>
              <a:rPr lang="en-US" sz="4000" b="1" dirty="0">
                <a:solidFill>
                  <a:srgbClr val="272727"/>
                </a:solidFill>
                <a:latin typeface="Agrandir Medium"/>
              </a:rPr>
              <a:t>Uninterrupted Services: </a:t>
            </a:r>
            <a:r>
              <a:rPr lang="en-US" sz="3285" dirty="0">
                <a:solidFill>
                  <a:srgbClr val="272727"/>
                </a:solidFill>
                <a:latin typeface="Agrandir Medium"/>
              </a:rPr>
              <a:t>Carlos can work around the clock, thus increasing the number of deliveries that can be made in a given time period.</a:t>
            </a:r>
          </a:p>
        </p:txBody>
      </p:sp>
      <p:pic>
        <p:nvPicPr>
          <p:cNvPr id="26" name="Picture 13">
            <a:extLst>
              <a:ext uri="{FF2B5EF4-FFF2-40B4-BE49-F238E27FC236}">
                <a16:creationId xmlns:a16="http://schemas.microsoft.com/office/drawing/2014/main" id="{0F51DF62-4BA3-A36B-F451-FB83D3B083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891572" y="5818453"/>
            <a:ext cx="2213074" cy="1307725"/>
          </a:xfrm>
          <a:prstGeom prst="rect">
            <a:avLst/>
          </a:prstGeom>
        </p:spPr>
      </p:pic>
      <p:sp>
        <p:nvSpPr>
          <p:cNvPr id="28" name="TextBox 16">
            <a:extLst>
              <a:ext uri="{FF2B5EF4-FFF2-40B4-BE49-F238E27FC236}">
                <a16:creationId xmlns:a16="http://schemas.microsoft.com/office/drawing/2014/main" id="{F83BE613-E145-852A-6884-48EFC1E703E5}"/>
              </a:ext>
            </a:extLst>
          </p:cNvPr>
          <p:cNvSpPr txBox="1"/>
          <p:nvPr/>
        </p:nvSpPr>
        <p:spPr>
          <a:xfrm>
            <a:off x="5347420" y="6172913"/>
            <a:ext cx="11054147" cy="923330"/>
          </a:xfrm>
          <a:prstGeom prst="rect">
            <a:avLst/>
          </a:prstGeom>
        </p:spPr>
        <p:txBody>
          <a:bodyPr wrap="square" lIns="0" tIns="0" rIns="0" bIns="0" rtlCol="0" anchor="t">
            <a:spAutoFit/>
          </a:bodyPr>
          <a:lstStyle/>
          <a:p>
            <a:pPr algn="ctr">
              <a:lnSpc>
                <a:spcPts val="3646"/>
              </a:lnSpc>
            </a:pPr>
            <a:r>
              <a:rPr lang="en-US" sz="3285" dirty="0">
                <a:solidFill>
                  <a:srgbClr val="272727"/>
                </a:solidFill>
                <a:latin typeface="Agrandir Medium"/>
              </a:rPr>
              <a:t>  </a:t>
            </a:r>
            <a:r>
              <a:rPr lang="en-US" sz="4000" b="1" dirty="0">
                <a:solidFill>
                  <a:srgbClr val="272727"/>
                </a:solidFill>
                <a:latin typeface="Agrandir Medium"/>
              </a:rPr>
              <a:t>USER FRIENDLY: </a:t>
            </a:r>
            <a:r>
              <a:rPr lang="en-US" sz="3285" dirty="0">
                <a:solidFill>
                  <a:srgbClr val="272727"/>
                </a:solidFill>
                <a:latin typeface="Agrandir Medium"/>
              </a:rPr>
              <a:t>Carlos is easy to set up and use and can be integrated into existing delivery systems.</a:t>
            </a:r>
          </a:p>
        </p:txBody>
      </p:sp>
    </p:spTree>
    <p:extLst>
      <p:ext uri="{BB962C8B-B14F-4D97-AF65-F5344CB8AC3E}">
        <p14:creationId xmlns:p14="http://schemas.microsoft.com/office/powerpoint/2010/main" val="17534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434 -0.02731 L -0.36215 -0.02392 " pathEditMode="relative" rAng="0" ptsTypes="AA">
                                      <p:cBhvr>
                                        <p:cTn id="6" dur="2000" fill="hold"/>
                                        <p:tgtEl>
                                          <p:spTgt spid="7"/>
                                        </p:tgtEl>
                                        <p:attrNameLst>
                                          <p:attrName>ppt_x</p:attrName>
                                          <p:attrName>ppt_y</p:attrName>
                                        </p:attrNameLst>
                                      </p:cBhvr>
                                      <p:rCtr x="-18325" y="170"/>
                                    </p:animMotion>
                                  </p:childTnLst>
                                </p:cTn>
                              </p:par>
                              <p:par>
                                <p:cTn id="7" presetID="0" presetClass="path" presetSubtype="0" accel="50000" decel="50000" fill="hold" nodeType="withEffect">
                                  <p:stCondLst>
                                    <p:cond delay="1500"/>
                                  </p:stCondLst>
                                  <p:childTnLst>
                                    <p:animMotion origin="layout" path="M -0.00173 0.0145 L -0.00173 0.0145 C -0.00217 0.00941 -0.00295 0.00447 -0.00304 -0.00062 C -0.00312 -0.01574 -0.00304 -0.03102 -0.00243 -0.04614 C -0.00217 -0.05185 -0.002 -0.03457 -0.00173 -0.02886 C -0.00217 -0.01574 -0.00208 -0.00278 -0.00304 0.01018 C -0.0033 0.01466 -0.00295 0.02207 -0.00547 0.02315 C -0.01371 0.02716 -0.0237 0.0179 -0.03229 0.01774 L -0.19739 0.01774 " pathEditMode="relative" ptsTypes="AAAAAAAAA">
                                      <p:cBhvr>
                                        <p:cTn id="8"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grpSp>
        <p:nvGrpSpPr>
          <p:cNvPr id="2" name="Group 2"/>
          <p:cNvGrpSpPr/>
          <p:nvPr/>
        </p:nvGrpSpPr>
        <p:grpSpPr>
          <a:xfrm>
            <a:off x="-355235" y="9226203"/>
            <a:ext cx="18643235" cy="1409274"/>
            <a:chOff x="0" y="0"/>
            <a:chExt cx="24857646" cy="1879032"/>
          </a:xfrm>
        </p:grpSpPr>
        <p:grpSp>
          <p:nvGrpSpPr>
            <p:cNvPr id="3" name="Group 3"/>
            <p:cNvGrpSpPr/>
            <p:nvPr/>
          </p:nvGrpSpPr>
          <p:grpSpPr>
            <a:xfrm>
              <a:off x="0" y="0"/>
              <a:ext cx="24857646" cy="1014865"/>
              <a:chOff x="0" y="0"/>
              <a:chExt cx="6306477" cy="257475"/>
            </a:xfrm>
          </p:grpSpPr>
          <p:sp>
            <p:nvSpPr>
              <p:cNvPr id="4" name="Freeform 4"/>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5" name="Group 5"/>
            <p:cNvGrpSpPr/>
            <p:nvPr/>
          </p:nvGrpSpPr>
          <p:grpSpPr>
            <a:xfrm>
              <a:off x="0" y="554789"/>
              <a:ext cx="24857646" cy="1324243"/>
              <a:chOff x="0" y="0"/>
              <a:chExt cx="6306477" cy="335965"/>
            </a:xfrm>
          </p:grpSpPr>
          <p:sp>
            <p:nvSpPr>
              <p:cNvPr id="6" name="Freeform 6"/>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64288" y="6634471"/>
            <a:ext cx="2891385" cy="259173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317983" y="7306636"/>
            <a:ext cx="2538759" cy="2335659"/>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258" y="7448122"/>
            <a:ext cx="2079916" cy="2629779"/>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208084" y="6783159"/>
            <a:ext cx="2079916" cy="2629779"/>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38074" y="2485215"/>
            <a:ext cx="3584014" cy="1831105"/>
          </a:xfrm>
          <a:prstGeom prst="rect">
            <a:avLst/>
          </a:prstGeom>
        </p:spPr>
      </p:pic>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43590" y="304987"/>
            <a:ext cx="3836602" cy="1960155"/>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683159" y="-1227331"/>
            <a:ext cx="3836602" cy="1960155"/>
          </a:xfrm>
          <a:prstGeom prst="rect">
            <a:avLst/>
          </a:prstGeom>
        </p:spPr>
      </p:pic>
      <p:pic>
        <p:nvPicPr>
          <p:cNvPr id="17" name="Picture 1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53933" y="670856"/>
            <a:ext cx="2993575" cy="544286"/>
          </a:xfrm>
          <a:prstGeom prst="rect">
            <a:avLst/>
          </a:prstGeom>
        </p:spPr>
      </p:pic>
      <p:pic>
        <p:nvPicPr>
          <p:cNvPr id="23" name="Picture 23"/>
          <p:cNvPicPr>
            <a:picLocks noChangeAspect="1"/>
          </p:cNvPicPr>
          <p:nvPr/>
        </p:nvPicPr>
        <p:blipFill>
          <a:blip r:embed="rId12"/>
          <a:srcRect/>
          <a:stretch>
            <a:fillRect/>
          </a:stretch>
        </p:blipFill>
        <p:spPr>
          <a:xfrm>
            <a:off x="942973" y="2014301"/>
            <a:ext cx="1125685" cy="996231"/>
          </a:xfrm>
          <a:prstGeom prst="rect">
            <a:avLst/>
          </a:prstGeom>
        </p:spPr>
      </p:pic>
      <p:sp>
        <p:nvSpPr>
          <p:cNvPr id="24" name="Oval 23">
            <a:extLst>
              <a:ext uri="{FF2B5EF4-FFF2-40B4-BE49-F238E27FC236}">
                <a16:creationId xmlns:a16="http://schemas.microsoft.com/office/drawing/2014/main" id="{724CE8DB-874F-C6F6-AFB6-3DAF2995310A}"/>
              </a:ext>
            </a:extLst>
          </p:cNvPr>
          <p:cNvSpPr/>
          <p:nvPr/>
        </p:nvSpPr>
        <p:spPr>
          <a:xfrm>
            <a:off x="11844578" y="10026752"/>
            <a:ext cx="2012164" cy="5584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pic>
        <p:nvPicPr>
          <p:cNvPr id="12" name="Picture 11">
            <a:extLst>
              <a:ext uri="{FF2B5EF4-FFF2-40B4-BE49-F238E27FC236}">
                <a16:creationId xmlns:a16="http://schemas.microsoft.com/office/drawing/2014/main" id="{59C0BF4E-9F28-680B-A83F-94B63C8334FE}"/>
              </a:ext>
            </a:extLst>
          </p:cNvPr>
          <p:cNvPicPr>
            <a:picLocks noChangeAspect="1"/>
          </p:cNvPicPr>
          <p:nvPr/>
        </p:nvPicPr>
        <p:blipFill>
          <a:blip r:embed="rId13"/>
          <a:stretch>
            <a:fillRect/>
          </a:stretch>
        </p:blipFill>
        <p:spPr>
          <a:xfrm>
            <a:off x="-1208464" y="7930337"/>
            <a:ext cx="3974937" cy="2670279"/>
          </a:xfrm>
          <a:prstGeom prst="rect">
            <a:avLst/>
          </a:prstGeom>
        </p:spPr>
      </p:pic>
      <p:sp>
        <p:nvSpPr>
          <p:cNvPr id="11" name="TextBox 5">
            <a:extLst>
              <a:ext uri="{FF2B5EF4-FFF2-40B4-BE49-F238E27FC236}">
                <a16:creationId xmlns:a16="http://schemas.microsoft.com/office/drawing/2014/main" id="{4E5CED15-C2B0-6A6D-7B9E-A06F957DFA51}"/>
              </a:ext>
            </a:extLst>
          </p:cNvPr>
          <p:cNvSpPr txBox="1"/>
          <p:nvPr/>
        </p:nvSpPr>
        <p:spPr>
          <a:xfrm>
            <a:off x="1028700" y="3381580"/>
            <a:ext cx="16819627" cy="2382319"/>
          </a:xfrm>
          <a:prstGeom prst="rect">
            <a:avLst/>
          </a:prstGeom>
        </p:spPr>
        <p:txBody>
          <a:bodyPr wrap="square" lIns="0" tIns="0" rIns="0" bIns="0" rtlCol="0" anchor="t">
            <a:spAutoFit/>
          </a:bodyPr>
          <a:lstStyle/>
          <a:p>
            <a:pPr algn="ctr">
              <a:lnSpc>
                <a:spcPts val="9176"/>
              </a:lnSpc>
            </a:pPr>
            <a:r>
              <a:rPr lang="en-US" sz="8800" dirty="0">
                <a:solidFill>
                  <a:srgbClr val="000000"/>
                </a:solidFill>
                <a:latin typeface="Arcade Gamer"/>
              </a:rPr>
              <a:t>TIME FOR </a:t>
            </a:r>
            <a:r>
              <a:rPr lang="en-US" sz="11500" b="1" dirty="0">
                <a:solidFill>
                  <a:srgbClr val="000000"/>
                </a:solidFill>
                <a:effectLst>
                  <a:outerShdw blurRad="38100" dist="38100" dir="2700000" algn="tl">
                    <a:srgbClr val="000000">
                      <a:alpha val="43137"/>
                    </a:srgbClr>
                  </a:outerShdw>
                </a:effectLst>
                <a:latin typeface="Arcade Gamer"/>
              </a:rPr>
              <a:t>DEMONSTRATION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accel="50000" decel="50000" fill="hold" nodeType="withEffect">
                                  <p:stCondLst>
                                    <p:cond delay="0"/>
                                  </p:stCondLst>
                                  <p:childTnLst>
                                    <p:animMotion origin="layout" path="M -1.52778E-6 2.71605E-6 L 0.48307 -0.00371 " pathEditMode="relative" rAng="0" ptsTypes="AA">
                                      <p:cBhvr>
                                        <p:cTn id="9" dur="7000" fill="hold"/>
                                        <p:tgtEl>
                                          <p:spTgt spid="12"/>
                                        </p:tgtEl>
                                        <p:attrNameLst>
                                          <p:attrName>ppt_x</p:attrName>
                                          <p:attrName>ppt_y</p:attrName>
                                        </p:attrNameLst>
                                      </p:cBhvr>
                                      <p:rCtr x="24149"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grpSp>
        <p:nvGrpSpPr>
          <p:cNvPr id="2" name="Group 2"/>
          <p:cNvGrpSpPr/>
          <p:nvPr/>
        </p:nvGrpSpPr>
        <p:grpSpPr>
          <a:xfrm>
            <a:off x="-355235" y="9226203"/>
            <a:ext cx="18643235" cy="1409274"/>
            <a:chOff x="0" y="0"/>
            <a:chExt cx="24857646" cy="1879032"/>
          </a:xfrm>
        </p:grpSpPr>
        <p:grpSp>
          <p:nvGrpSpPr>
            <p:cNvPr id="3" name="Group 3"/>
            <p:cNvGrpSpPr/>
            <p:nvPr/>
          </p:nvGrpSpPr>
          <p:grpSpPr>
            <a:xfrm>
              <a:off x="0" y="0"/>
              <a:ext cx="24857646" cy="1014865"/>
              <a:chOff x="0" y="0"/>
              <a:chExt cx="6306477" cy="257475"/>
            </a:xfrm>
          </p:grpSpPr>
          <p:sp>
            <p:nvSpPr>
              <p:cNvPr id="4" name="Freeform 4"/>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5" name="Group 5"/>
            <p:cNvGrpSpPr/>
            <p:nvPr/>
          </p:nvGrpSpPr>
          <p:grpSpPr>
            <a:xfrm>
              <a:off x="0" y="554789"/>
              <a:ext cx="24857646" cy="1324243"/>
              <a:chOff x="0" y="0"/>
              <a:chExt cx="6306477" cy="335965"/>
            </a:xfrm>
          </p:grpSpPr>
          <p:sp>
            <p:nvSpPr>
              <p:cNvPr id="6" name="Freeform 6"/>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42667" y="2138976"/>
            <a:ext cx="5776095" cy="7303109"/>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37150" y="3752472"/>
            <a:ext cx="6563830" cy="6038724"/>
          </a:xfrm>
          <a:prstGeom prst="rect">
            <a:avLst/>
          </a:prstGeom>
        </p:spPr>
      </p:pic>
      <p:sp>
        <p:nvSpPr>
          <p:cNvPr id="10" name="TextBox 10"/>
          <p:cNvSpPr txBox="1"/>
          <p:nvPr/>
        </p:nvSpPr>
        <p:spPr>
          <a:xfrm>
            <a:off x="3128260" y="1787023"/>
            <a:ext cx="12031480" cy="2420769"/>
          </a:xfrm>
          <a:prstGeom prst="rect">
            <a:avLst/>
          </a:prstGeom>
        </p:spPr>
        <p:txBody>
          <a:bodyPr lIns="0" tIns="0" rIns="0" bIns="0" rtlCol="0" anchor="t">
            <a:spAutoFit/>
          </a:bodyPr>
          <a:lstStyle/>
          <a:p>
            <a:pPr algn="ctr">
              <a:lnSpc>
                <a:spcPts val="9127"/>
              </a:lnSpc>
            </a:pPr>
            <a:r>
              <a:rPr lang="en-US" sz="8530">
                <a:solidFill>
                  <a:srgbClr val="000000"/>
                </a:solidFill>
                <a:latin typeface="Arcade Gamer"/>
              </a:rPr>
              <a:t>THANK YOU FOR LISTENING!</a:t>
            </a:r>
          </a:p>
        </p:txBody>
      </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38074" y="1921367"/>
            <a:ext cx="3584014" cy="1831105"/>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43590" y="304987"/>
            <a:ext cx="3836602" cy="1960155"/>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83159" y="-1227331"/>
            <a:ext cx="3836602" cy="1960155"/>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53933" y="670856"/>
            <a:ext cx="2993575" cy="544286"/>
          </a:xfrm>
          <a:prstGeom prst="rect">
            <a:avLst/>
          </a:prstGeom>
        </p:spPr>
      </p:pic>
      <p:sp>
        <p:nvSpPr>
          <p:cNvPr id="15" name="TextBox 15"/>
          <p:cNvSpPr txBox="1"/>
          <p:nvPr/>
        </p:nvSpPr>
        <p:spPr>
          <a:xfrm>
            <a:off x="3545959" y="4304036"/>
            <a:ext cx="11196082" cy="561988"/>
          </a:xfrm>
          <a:prstGeom prst="rect">
            <a:avLst/>
          </a:prstGeom>
        </p:spPr>
        <p:txBody>
          <a:bodyPr lIns="0" tIns="0" rIns="0" bIns="0" rtlCol="0" anchor="t">
            <a:spAutoFit/>
          </a:bodyPr>
          <a:lstStyle/>
          <a:p>
            <a:pPr algn="ctr">
              <a:lnSpc>
                <a:spcPts val="3669"/>
              </a:lnSpc>
            </a:pPr>
            <a:r>
              <a:rPr lang="en-US" sz="3306">
                <a:solidFill>
                  <a:srgbClr val="272727"/>
                </a:solidFill>
                <a:latin typeface="Agrandir"/>
              </a:rPr>
              <a:t>Don't hesitate to ask any questions!</a:t>
            </a:r>
          </a:p>
        </p:txBody>
      </p:sp>
      <p:pic>
        <p:nvPicPr>
          <p:cNvPr id="16" name="Picture 16"/>
          <p:cNvPicPr>
            <a:picLocks noChangeAspect="1"/>
          </p:cNvPicPr>
          <p:nvPr/>
        </p:nvPicPr>
        <p:blipFill>
          <a:blip r:embed="rId10"/>
          <a:srcRect/>
          <a:stretch>
            <a:fillRect/>
          </a:stretch>
        </p:blipFill>
        <p:spPr>
          <a:xfrm>
            <a:off x="15884588" y="1530666"/>
            <a:ext cx="1374712" cy="1216620"/>
          </a:xfrm>
          <a:prstGeom prst="rect">
            <a:avLst/>
          </a:prstGeom>
        </p:spPr>
      </p:pic>
      <p:pic>
        <p:nvPicPr>
          <p:cNvPr id="17" name="Picture 16">
            <a:extLst>
              <a:ext uri="{FF2B5EF4-FFF2-40B4-BE49-F238E27FC236}">
                <a16:creationId xmlns:a16="http://schemas.microsoft.com/office/drawing/2014/main" id="{C1583940-949D-3300-F138-68617C94E9CD}"/>
              </a:ext>
            </a:extLst>
          </p:cNvPr>
          <p:cNvPicPr>
            <a:picLocks noChangeAspect="1"/>
          </p:cNvPicPr>
          <p:nvPr/>
        </p:nvPicPr>
        <p:blipFill>
          <a:blip r:embed="rId11"/>
          <a:stretch>
            <a:fillRect/>
          </a:stretch>
        </p:blipFill>
        <p:spPr>
          <a:xfrm>
            <a:off x="-4233943" y="5424209"/>
            <a:ext cx="7757415" cy="52112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36111E-6 4.44444E-6 L 0.50686 -0.01389 " pathEditMode="relative" rAng="0" ptsTypes="AA">
                                      <p:cBhvr>
                                        <p:cTn id="6" dur="7000" fill="hold"/>
                                        <p:tgtEl>
                                          <p:spTgt spid="17"/>
                                        </p:tgtEl>
                                        <p:attrNameLst>
                                          <p:attrName>ppt_x</p:attrName>
                                          <p:attrName>ppt_y</p:attrName>
                                        </p:attrNameLst>
                                      </p:cBhvr>
                                      <p:rCtr x="25339"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18" name="Picture 12">
            <a:extLst>
              <a:ext uri="{FF2B5EF4-FFF2-40B4-BE49-F238E27FC236}">
                <a16:creationId xmlns:a16="http://schemas.microsoft.com/office/drawing/2014/main" id="{30568A13-C1D7-89F4-D3B8-C296BF7DB8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0270" y="5769205"/>
            <a:ext cx="3751758" cy="345161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18888" y="1491283"/>
            <a:ext cx="4837277" cy="247140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59572" y="-529136"/>
            <a:ext cx="5233520" cy="2673853"/>
          </a:xfrm>
          <a:prstGeom prst="rect">
            <a:avLst/>
          </a:prstGeom>
        </p:spPr>
      </p:pic>
      <p:sp>
        <p:nvSpPr>
          <p:cNvPr id="7" name="TextBox 7"/>
          <p:cNvSpPr txBox="1"/>
          <p:nvPr/>
        </p:nvSpPr>
        <p:spPr>
          <a:xfrm>
            <a:off x="838200" y="3132047"/>
            <a:ext cx="7936000" cy="5539978"/>
          </a:xfrm>
          <a:prstGeom prst="rect">
            <a:avLst/>
          </a:prstGeom>
        </p:spPr>
        <p:txBody>
          <a:bodyPr lIns="0" tIns="0" rIns="0" bIns="0" rtlCol="0" anchor="t">
            <a:spAutoFit/>
          </a:bodyPr>
          <a:lstStyle/>
          <a:p>
            <a:r>
              <a:rPr lang="en-US" sz="3600" dirty="0">
                <a:latin typeface="Agrandir Medium" panose="020B0604020202020204" charset="0"/>
              </a:rPr>
              <a:t>At team ASAP-Z, We have created a line following robot using Arduino named Carlos that is capable of avoiding obstacles and following a line.</a:t>
            </a:r>
          </a:p>
          <a:p>
            <a:r>
              <a:rPr lang="en-US" sz="3600" dirty="0">
                <a:latin typeface="Agrandir Medium" panose="020B0604020202020204" charset="0"/>
              </a:rPr>
              <a:t>Carlos was created with the intent of delivery of goods and services. We wanted to minimize the amount of work used for delivery of smaller goods. </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800" y="670856"/>
            <a:ext cx="2993575" cy="544286"/>
          </a:xfrm>
          <a:prstGeom prst="rect">
            <a:avLst/>
          </a:prstGeom>
        </p:spPr>
      </p:pic>
      <p:pic>
        <p:nvPicPr>
          <p:cNvPr id="9" name="Picture 9"/>
          <p:cNvPicPr>
            <a:picLocks noChangeAspect="1"/>
          </p:cNvPicPr>
          <p:nvPr/>
        </p:nvPicPr>
        <p:blipFill>
          <a:blip r:embed="rId8"/>
          <a:srcRect/>
          <a:stretch>
            <a:fillRect/>
          </a:stretch>
        </p:blipFill>
        <p:spPr>
          <a:xfrm>
            <a:off x="11900237" y="942999"/>
            <a:ext cx="1708300" cy="1511845"/>
          </a:xfrm>
          <a:prstGeom prst="rect">
            <a:avLst/>
          </a:prstGeom>
        </p:spPr>
      </p:pic>
      <p:sp>
        <p:nvSpPr>
          <p:cNvPr id="10" name="TextBox 5">
            <a:extLst>
              <a:ext uri="{FF2B5EF4-FFF2-40B4-BE49-F238E27FC236}">
                <a16:creationId xmlns:a16="http://schemas.microsoft.com/office/drawing/2014/main" id="{6629FDB0-817B-433D-453B-CB1FD068C47E}"/>
              </a:ext>
            </a:extLst>
          </p:cNvPr>
          <p:cNvSpPr txBox="1"/>
          <p:nvPr/>
        </p:nvSpPr>
        <p:spPr>
          <a:xfrm>
            <a:off x="561952" y="1864939"/>
            <a:ext cx="10933109" cy="1179810"/>
          </a:xfrm>
          <a:prstGeom prst="rect">
            <a:avLst/>
          </a:prstGeom>
        </p:spPr>
        <p:txBody>
          <a:bodyPr wrap="square" lIns="0" tIns="0" rIns="0" bIns="0" rtlCol="0" anchor="t">
            <a:spAutoFit/>
          </a:bodyPr>
          <a:lstStyle/>
          <a:p>
            <a:pPr algn="ctr">
              <a:lnSpc>
                <a:spcPts val="9176"/>
              </a:lnSpc>
            </a:pPr>
            <a:r>
              <a:rPr lang="en-US" sz="8575" dirty="0">
                <a:solidFill>
                  <a:srgbClr val="000000"/>
                </a:solidFill>
                <a:latin typeface="Arcade Gamer"/>
              </a:rPr>
              <a:t>INTRODUCTION</a:t>
            </a:r>
          </a:p>
        </p:txBody>
      </p:sp>
      <p:grpSp>
        <p:nvGrpSpPr>
          <p:cNvPr id="11" name="Group 2">
            <a:extLst>
              <a:ext uri="{FF2B5EF4-FFF2-40B4-BE49-F238E27FC236}">
                <a16:creationId xmlns:a16="http://schemas.microsoft.com/office/drawing/2014/main" id="{E4136F4A-E654-4036-0526-114D3E227832}"/>
              </a:ext>
            </a:extLst>
          </p:cNvPr>
          <p:cNvGrpSpPr/>
          <p:nvPr/>
        </p:nvGrpSpPr>
        <p:grpSpPr>
          <a:xfrm>
            <a:off x="-177618" y="9090580"/>
            <a:ext cx="18643235" cy="1409274"/>
            <a:chOff x="0" y="0"/>
            <a:chExt cx="24857646" cy="1879032"/>
          </a:xfrm>
        </p:grpSpPr>
        <p:grpSp>
          <p:nvGrpSpPr>
            <p:cNvPr id="12" name="Group 3">
              <a:extLst>
                <a:ext uri="{FF2B5EF4-FFF2-40B4-BE49-F238E27FC236}">
                  <a16:creationId xmlns:a16="http://schemas.microsoft.com/office/drawing/2014/main" id="{5DFC8DDF-9041-8CFD-48BD-B9EBC3C07853}"/>
                </a:ext>
              </a:extLst>
            </p:cNvPr>
            <p:cNvGrpSpPr/>
            <p:nvPr/>
          </p:nvGrpSpPr>
          <p:grpSpPr>
            <a:xfrm>
              <a:off x="0" y="0"/>
              <a:ext cx="24857646" cy="1014865"/>
              <a:chOff x="0" y="0"/>
              <a:chExt cx="6306477" cy="257475"/>
            </a:xfrm>
          </p:grpSpPr>
          <p:sp>
            <p:nvSpPr>
              <p:cNvPr id="15" name="Freeform 4">
                <a:extLst>
                  <a:ext uri="{FF2B5EF4-FFF2-40B4-BE49-F238E27FC236}">
                    <a16:creationId xmlns:a16="http://schemas.microsoft.com/office/drawing/2014/main" id="{C072B850-4594-C7C9-14EE-649E562E831C}"/>
                  </a:ext>
                </a:extLst>
              </p:cNvPr>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13" name="Group 5">
              <a:extLst>
                <a:ext uri="{FF2B5EF4-FFF2-40B4-BE49-F238E27FC236}">
                  <a16:creationId xmlns:a16="http://schemas.microsoft.com/office/drawing/2014/main" id="{B7DC192F-F78A-E82B-9258-111695B065C7}"/>
                </a:ext>
              </a:extLst>
            </p:cNvPr>
            <p:cNvGrpSpPr/>
            <p:nvPr/>
          </p:nvGrpSpPr>
          <p:grpSpPr>
            <a:xfrm>
              <a:off x="0" y="554789"/>
              <a:ext cx="24857646" cy="1324243"/>
              <a:chOff x="0" y="0"/>
              <a:chExt cx="6306477" cy="335965"/>
            </a:xfrm>
          </p:grpSpPr>
          <p:sp>
            <p:nvSpPr>
              <p:cNvPr id="14" name="Freeform 6">
                <a:extLst>
                  <a:ext uri="{FF2B5EF4-FFF2-40B4-BE49-F238E27FC236}">
                    <a16:creationId xmlns:a16="http://schemas.microsoft.com/office/drawing/2014/main" id="{399D912D-086B-20C3-D320-8583A60556D9}"/>
                  </a:ext>
                </a:extLst>
              </p:cNvPr>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grpSp>
        <p:nvGrpSpPr>
          <p:cNvPr id="35" name="Group 34">
            <a:extLst>
              <a:ext uri="{FF2B5EF4-FFF2-40B4-BE49-F238E27FC236}">
                <a16:creationId xmlns:a16="http://schemas.microsoft.com/office/drawing/2014/main" id="{45660D16-3F81-3D4F-90EF-19FF70DDF05D}"/>
              </a:ext>
            </a:extLst>
          </p:cNvPr>
          <p:cNvGrpSpPr/>
          <p:nvPr/>
        </p:nvGrpSpPr>
        <p:grpSpPr>
          <a:xfrm>
            <a:off x="9671536" y="5763031"/>
            <a:ext cx="9097146" cy="3349330"/>
            <a:chOff x="9671536" y="5763031"/>
            <a:chExt cx="9097146" cy="3349330"/>
          </a:xfrm>
        </p:grpSpPr>
        <p:pic>
          <p:nvPicPr>
            <p:cNvPr id="2" name="Picture 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671536" y="5951582"/>
              <a:ext cx="1479346" cy="3141468"/>
            </a:xfrm>
            <a:prstGeom prst="rect">
              <a:avLst/>
            </a:prstGeom>
          </p:spPr>
        </p:pic>
        <p:pic>
          <p:nvPicPr>
            <p:cNvPr id="3" name="Picture 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863091" y="5970893"/>
              <a:ext cx="1479346" cy="3141468"/>
            </a:xfrm>
            <a:prstGeom prst="rect">
              <a:avLst/>
            </a:prstGeom>
          </p:spPr>
        </p:pic>
        <p:pic>
          <p:nvPicPr>
            <p:cNvPr id="4" name="Picture 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029764" y="5970893"/>
              <a:ext cx="1479346" cy="3141468"/>
            </a:xfrm>
            <a:prstGeom prst="rect">
              <a:avLst/>
            </a:prstGeom>
          </p:spPr>
        </p:pic>
        <p:pic>
          <p:nvPicPr>
            <p:cNvPr id="23" name="Picture 2">
              <a:extLst>
                <a:ext uri="{FF2B5EF4-FFF2-40B4-BE49-F238E27FC236}">
                  <a16:creationId xmlns:a16="http://schemas.microsoft.com/office/drawing/2014/main" id="{70772B71-1979-AA8F-4784-C0844EEFB5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99817" y="5878161"/>
              <a:ext cx="1479346" cy="3141468"/>
            </a:xfrm>
            <a:prstGeom prst="rect">
              <a:avLst/>
            </a:prstGeom>
          </p:spPr>
        </p:pic>
        <p:pic>
          <p:nvPicPr>
            <p:cNvPr id="24" name="Picture 3">
              <a:extLst>
                <a:ext uri="{FF2B5EF4-FFF2-40B4-BE49-F238E27FC236}">
                  <a16:creationId xmlns:a16="http://schemas.microsoft.com/office/drawing/2014/main" id="{0CBA7559-E801-D2A6-B49D-A7C6E9801D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343593" y="5763031"/>
              <a:ext cx="1479346" cy="3141468"/>
            </a:xfrm>
            <a:prstGeom prst="rect">
              <a:avLst/>
            </a:prstGeom>
          </p:spPr>
        </p:pic>
        <p:pic>
          <p:nvPicPr>
            <p:cNvPr id="25" name="Picture 4">
              <a:extLst>
                <a:ext uri="{FF2B5EF4-FFF2-40B4-BE49-F238E27FC236}">
                  <a16:creationId xmlns:a16="http://schemas.microsoft.com/office/drawing/2014/main" id="{3554E940-9D84-F89F-BA1C-74A972A402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659550" y="5807210"/>
              <a:ext cx="1479346" cy="3141468"/>
            </a:xfrm>
            <a:prstGeom prst="rect">
              <a:avLst/>
            </a:prstGeom>
          </p:spPr>
        </p:pic>
        <p:pic>
          <p:nvPicPr>
            <p:cNvPr id="34" name="Picture 4">
              <a:extLst>
                <a:ext uri="{FF2B5EF4-FFF2-40B4-BE49-F238E27FC236}">
                  <a16:creationId xmlns:a16="http://schemas.microsoft.com/office/drawing/2014/main" id="{2687E8DE-344E-7AE8-9B43-092AF6D600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7289336" y="5889205"/>
              <a:ext cx="1479346" cy="3141468"/>
            </a:xfrm>
            <a:prstGeom prst="rect">
              <a:avLst/>
            </a:prstGeom>
          </p:spPr>
        </p:pic>
      </p:grpSp>
      <p:pic>
        <p:nvPicPr>
          <p:cNvPr id="17" name="Picture 16">
            <a:extLst>
              <a:ext uri="{FF2B5EF4-FFF2-40B4-BE49-F238E27FC236}">
                <a16:creationId xmlns:a16="http://schemas.microsoft.com/office/drawing/2014/main" id="{781B7A0E-8E05-2C88-4CE3-47114A572E39}"/>
              </a:ext>
            </a:extLst>
          </p:cNvPr>
          <p:cNvPicPr>
            <a:picLocks noChangeAspect="1"/>
          </p:cNvPicPr>
          <p:nvPr/>
        </p:nvPicPr>
        <p:blipFill>
          <a:blip r:embed="rId11"/>
          <a:stretch>
            <a:fillRect/>
          </a:stretch>
        </p:blipFill>
        <p:spPr>
          <a:xfrm>
            <a:off x="-4012042" y="7522316"/>
            <a:ext cx="3974937" cy="26702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accel="50000" decel="50000" fill="hold" nodeType="withEffect">
                                  <p:stCondLst>
                                    <p:cond delay="0"/>
                                  </p:stCondLst>
                                  <p:childTnLst>
                                    <p:animMotion origin="layout" path="M -2.91667E-6 3.20988E-6 L 1.23568 0.00231 " pathEditMode="relative" rAng="0" ptsTypes="AA">
                                      <p:cBhvr>
                                        <p:cTn id="22" dur="7000" fill="hold"/>
                                        <p:tgtEl>
                                          <p:spTgt spid="17"/>
                                        </p:tgtEl>
                                        <p:attrNameLst>
                                          <p:attrName>ppt_x</p:attrName>
                                          <p:attrName>ppt_y</p:attrName>
                                        </p:attrNameLst>
                                      </p:cBhvr>
                                      <p:rCtr x="61780" y="1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grpSp>
        <p:nvGrpSpPr>
          <p:cNvPr id="2" name="Group 2"/>
          <p:cNvGrpSpPr/>
          <p:nvPr/>
        </p:nvGrpSpPr>
        <p:grpSpPr>
          <a:xfrm>
            <a:off x="-513956" y="5809337"/>
            <a:ext cx="19315912" cy="7177216"/>
            <a:chOff x="0" y="0"/>
            <a:chExt cx="25754550" cy="9569621"/>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413448"/>
              <a:ext cx="3136786" cy="66611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71976" y="2908493"/>
              <a:ext cx="3136786" cy="6661128"/>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41493" y="0"/>
              <a:ext cx="3136786" cy="6661128"/>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11010" y="1413448"/>
              <a:ext cx="3136786" cy="6661128"/>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80527" y="547232"/>
              <a:ext cx="3136786" cy="6661128"/>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848247" y="2908493"/>
              <a:ext cx="3136786" cy="6661128"/>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617764" y="1413448"/>
              <a:ext cx="3136786" cy="6661128"/>
            </a:xfrm>
            <a:prstGeom prst="rect">
              <a:avLst/>
            </a:prstGeom>
          </p:spPr>
        </p:pic>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3307" y="2485215"/>
            <a:ext cx="3584014" cy="1831105"/>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43590" y="304987"/>
            <a:ext cx="3836602" cy="1960155"/>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83159" y="-1227331"/>
            <a:ext cx="3836602" cy="1960155"/>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3933" y="670856"/>
            <a:ext cx="2993575" cy="544286"/>
          </a:xfrm>
          <a:prstGeom prst="rect">
            <a:avLst/>
          </a:prstGeom>
        </p:spPr>
      </p:pic>
      <p:sp>
        <p:nvSpPr>
          <p:cNvPr id="14" name="TextBox 14"/>
          <p:cNvSpPr txBox="1"/>
          <p:nvPr/>
        </p:nvSpPr>
        <p:spPr>
          <a:xfrm>
            <a:off x="2369370" y="4215779"/>
            <a:ext cx="14095237" cy="1603644"/>
          </a:xfrm>
          <a:prstGeom prst="rect">
            <a:avLst/>
          </a:prstGeom>
        </p:spPr>
        <p:txBody>
          <a:bodyPr lIns="0" tIns="0" rIns="0" bIns="0" rtlCol="0" anchor="t">
            <a:spAutoFit/>
          </a:bodyPr>
          <a:lstStyle/>
          <a:p>
            <a:pPr algn="ctr">
              <a:lnSpc>
                <a:spcPts val="10692"/>
              </a:lnSpc>
            </a:pPr>
            <a:r>
              <a:rPr lang="en-US" sz="20800" dirty="0">
                <a:solidFill>
                  <a:srgbClr val="000000"/>
                </a:solidFill>
                <a:latin typeface="Arcade Gamer"/>
              </a:rPr>
              <a:t>WIRING</a:t>
            </a:r>
          </a:p>
        </p:txBody>
      </p:sp>
      <p:pic>
        <p:nvPicPr>
          <p:cNvPr id="15" name="Picture 15"/>
          <p:cNvPicPr>
            <a:picLocks noChangeAspect="1"/>
          </p:cNvPicPr>
          <p:nvPr/>
        </p:nvPicPr>
        <p:blipFill>
          <a:blip r:embed="rId8"/>
          <a:srcRect/>
          <a:stretch>
            <a:fillRect/>
          </a:stretch>
        </p:blipFill>
        <p:spPr>
          <a:xfrm>
            <a:off x="9394076" y="32469"/>
            <a:ext cx="1125685" cy="9962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68400" y="268638"/>
            <a:ext cx="4692042" cy="2397207"/>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129" y="-266700"/>
            <a:ext cx="4420491" cy="2258469"/>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86601" y="1633877"/>
            <a:ext cx="4692042" cy="2397207"/>
          </a:xfrm>
          <a:prstGeom prst="rect">
            <a:avLst/>
          </a:prstGeom>
        </p:spPr>
      </p:pic>
      <p:sp>
        <p:nvSpPr>
          <p:cNvPr id="7" name="TextBox 7"/>
          <p:cNvSpPr txBox="1"/>
          <p:nvPr/>
        </p:nvSpPr>
        <p:spPr>
          <a:xfrm>
            <a:off x="10896600" y="-66799"/>
            <a:ext cx="8361427" cy="1179810"/>
          </a:xfrm>
          <a:prstGeom prst="rect">
            <a:avLst/>
          </a:prstGeom>
        </p:spPr>
        <p:txBody>
          <a:bodyPr lIns="0" tIns="0" rIns="0" bIns="0" rtlCol="0" anchor="t">
            <a:spAutoFit/>
          </a:bodyPr>
          <a:lstStyle/>
          <a:p>
            <a:pPr algn="ctr">
              <a:lnSpc>
                <a:spcPts val="9176"/>
              </a:lnSpc>
            </a:pPr>
            <a:r>
              <a:rPr lang="en-US" sz="8575" dirty="0">
                <a:solidFill>
                  <a:srgbClr val="000000"/>
                </a:solidFill>
                <a:latin typeface="Arcade Gamer"/>
              </a:rPr>
              <a:t>WIRING</a:t>
            </a:r>
          </a:p>
        </p:txBody>
      </p:sp>
      <p:sp>
        <p:nvSpPr>
          <p:cNvPr id="9" name="TextBox 9"/>
          <p:cNvSpPr txBox="1"/>
          <p:nvPr/>
        </p:nvSpPr>
        <p:spPr>
          <a:xfrm>
            <a:off x="12420600" y="759197"/>
            <a:ext cx="6787897" cy="577338"/>
          </a:xfrm>
          <a:prstGeom prst="rect">
            <a:avLst/>
          </a:prstGeom>
        </p:spPr>
        <p:txBody>
          <a:bodyPr wrap="square" lIns="0" tIns="0" rIns="0" bIns="0" rtlCol="0" anchor="t">
            <a:spAutoFit/>
          </a:bodyPr>
          <a:lstStyle/>
          <a:p>
            <a:pPr algn="ctr">
              <a:lnSpc>
                <a:spcPts val="5022"/>
              </a:lnSpc>
            </a:pPr>
            <a:r>
              <a:rPr lang="en-US" sz="2800" dirty="0">
                <a:solidFill>
                  <a:srgbClr val="272727"/>
                </a:solidFill>
                <a:latin typeface="Agrandir Medium"/>
              </a:rPr>
              <a:t>Presented by Zainab</a:t>
            </a:r>
          </a:p>
        </p:txBody>
      </p:sp>
      <p:pic>
        <p:nvPicPr>
          <p:cNvPr id="10" name="Picture 10"/>
          <p:cNvPicPr>
            <a:picLocks noChangeAspect="1"/>
          </p:cNvPicPr>
          <p:nvPr/>
        </p:nvPicPr>
        <p:blipFill>
          <a:blip r:embed="rId4"/>
          <a:srcRect/>
          <a:stretch>
            <a:fillRect/>
          </a:stretch>
        </p:blipFill>
        <p:spPr>
          <a:xfrm>
            <a:off x="6712787" y="798939"/>
            <a:ext cx="1125685" cy="996231"/>
          </a:xfrm>
          <a:prstGeom prst="rect">
            <a:avLst/>
          </a:prstGeom>
        </p:spPr>
      </p:pic>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5800" y="723900"/>
            <a:ext cx="2993575" cy="544286"/>
          </a:xfrm>
          <a:prstGeom prst="rect">
            <a:avLst/>
          </a:prstGeom>
        </p:spPr>
      </p:pic>
      <p:grpSp>
        <p:nvGrpSpPr>
          <p:cNvPr id="15" name="Group 2">
            <a:extLst>
              <a:ext uri="{FF2B5EF4-FFF2-40B4-BE49-F238E27FC236}">
                <a16:creationId xmlns:a16="http://schemas.microsoft.com/office/drawing/2014/main" id="{E81E4BE9-3C13-AFEC-773C-593DBCA6183F}"/>
              </a:ext>
            </a:extLst>
          </p:cNvPr>
          <p:cNvGrpSpPr/>
          <p:nvPr/>
        </p:nvGrpSpPr>
        <p:grpSpPr>
          <a:xfrm>
            <a:off x="-301553" y="8877726"/>
            <a:ext cx="18643235" cy="1409274"/>
            <a:chOff x="0" y="0"/>
            <a:chExt cx="24857646" cy="1879032"/>
          </a:xfrm>
        </p:grpSpPr>
        <p:grpSp>
          <p:nvGrpSpPr>
            <p:cNvPr id="16" name="Group 3">
              <a:extLst>
                <a:ext uri="{FF2B5EF4-FFF2-40B4-BE49-F238E27FC236}">
                  <a16:creationId xmlns:a16="http://schemas.microsoft.com/office/drawing/2014/main" id="{EEB201D4-089C-BCE3-FC63-AF407692E7E6}"/>
                </a:ext>
              </a:extLst>
            </p:cNvPr>
            <p:cNvGrpSpPr/>
            <p:nvPr/>
          </p:nvGrpSpPr>
          <p:grpSpPr>
            <a:xfrm>
              <a:off x="0" y="0"/>
              <a:ext cx="24857646" cy="1014865"/>
              <a:chOff x="0" y="0"/>
              <a:chExt cx="6306477" cy="257475"/>
            </a:xfrm>
          </p:grpSpPr>
          <p:sp>
            <p:nvSpPr>
              <p:cNvPr id="19" name="Freeform 4">
                <a:extLst>
                  <a:ext uri="{FF2B5EF4-FFF2-40B4-BE49-F238E27FC236}">
                    <a16:creationId xmlns:a16="http://schemas.microsoft.com/office/drawing/2014/main" id="{188B05E4-7B1E-396E-2F0B-F8450C2652DA}"/>
                  </a:ext>
                </a:extLst>
              </p:cNvPr>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17" name="Group 5">
              <a:extLst>
                <a:ext uri="{FF2B5EF4-FFF2-40B4-BE49-F238E27FC236}">
                  <a16:creationId xmlns:a16="http://schemas.microsoft.com/office/drawing/2014/main" id="{1D8419E8-14D4-1346-5830-C2D7B5FBC08B}"/>
                </a:ext>
              </a:extLst>
            </p:cNvPr>
            <p:cNvGrpSpPr/>
            <p:nvPr/>
          </p:nvGrpSpPr>
          <p:grpSpPr>
            <a:xfrm>
              <a:off x="0" y="554789"/>
              <a:ext cx="24857646" cy="1324243"/>
              <a:chOff x="0" y="0"/>
              <a:chExt cx="6306477" cy="335965"/>
            </a:xfrm>
          </p:grpSpPr>
          <p:sp>
            <p:nvSpPr>
              <p:cNvPr id="18" name="Freeform 6">
                <a:extLst>
                  <a:ext uri="{FF2B5EF4-FFF2-40B4-BE49-F238E27FC236}">
                    <a16:creationId xmlns:a16="http://schemas.microsoft.com/office/drawing/2014/main" id="{AEC16257-30AB-C76F-35FC-0C7D217B634E}"/>
                  </a:ext>
                </a:extLst>
              </p:cNvPr>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24" name="Picture 23">
            <a:extLst>
              <a:ext uri="{FF2B5EF4-FFF2-40B4-BE49-F238E27FC236}">
                <a16:creationId xmlns:a16="http://schemas.microsoft.com/office/drawing/2014/main" id="{B1288FD3-35B2-FF00-11AA-4916893EF277}"/>
              </a:ext>
            </a:extLst>
          </p:cNvPr>
          <p:cNvPicPr>
            <a:picLocks noChangeAspect="1"/>
          </p:cNvPicPr>
          <p:nvPr/>
        </p:nvPicPr>
        <p:blipFill>
          <a:blip r:embed="rId7"/>
          <a:stretch>
            <a:fillRect/>
          </a:stretch>
        </p:blipFill>
        <p:spPr>
          <a:xfrm rot="21382341">
            <a:off x="1617252" y="2297738"/>
            <a:ext cx="5748355" cy="4964004"/>
          </a:xfrm>
          <a:prstGeom prst="rect">
            <a:avLst/>
          </a:prstGeom>
        </p:spPr>
      </p:pic>
      <p:pic>
        <p:nvPicPr>
          <p:cNvPr id="14" name="Picture 13" descr="Shape&#10;&#10;Description automatically generated">
            <a:extLst>
              <a:ext uri="{FF2B5EF4-FFF2-40B4-BE49-F238E27FC236}">
                <a16:creationId xmlns:a16="http://schemas.microsoft.com/office/drawing/2014/main" id="{91266AB5-0802-A717-9524-A6843361C951}"/>
              </a:ext>
            </a:extLst>
          </p:cNvPr>
          <p:cNvPicPr>
            <a:picLocks noChangeAspect="1"/>
          </p:cNvPicPr>
          <p:nvPr/>
        </p:nvPicPr>
        <p:blipFill rotWithShape="1">
          <a:blip r:embed="rId8">
            <a:extLst>
              <a:ext uri="{28A0092B-C50C-407E-A947-70E740481C1C}">
                <a14:useLocalDpi xmlns:a14="http://schemas.microsoft.com/office/drawing/2010/main" val="0"/>
              </a:ext>
            </a:extLst>
          </a:blip>
          <a:srcRect l="12426" t="17906" r="16544" b="17377"/>
          <a:stretch/>
        </p:blipFill>
        <p:spPr>
          <a:xfrm rot="21376068">
            <a:off x="703586" y="1429833"/>
            <a:ext cx="7306850" cy="6657439"/>
          </a:xfrm>
          <a:prstGeom prst="rect">
            <a:avLst/>
          </a:prstGeom>
        </p:spPr>
      </p:pic>
      <p:pic>
        <p:nvPicPr>
          <p:cNvPr id="21" name="Picture 2">
            <a:extLst>
              <a:ext uri="{FF2B5EF4-FFF2-40B4-BE49-F238E27FC236}">
                <a16:creationId xmlns:a16="http://schemas.microsoft.com/office/drawing/2014/main" id="{7DB5ECA2-84BA-945F-66A0-FB5475A21D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33774" y="5769379"/>
            <a:ext cx="1479346" cy="3141468"/>
          </a:xfrm>
          <a:prstGeom prst="rect">
            <a:avLst/>
          </a:prstGeom>
        </p:spPr>
      </p:pic>
      <p:pic>
        <p:nvPicPr>
          <p:cNvPr id="22" name="Picture 2">
            <a:extLst>
              <a:ext uri="{FF2B5EF4-FFF2-40B4-BE49-F238E27FC236}">
                <a16:creationId xmlns:a16="http://schemas.microsoft.com/office/drawing/2014/main" id="{0AA2D471-E20E-501D-ADDE-FD10DEFB3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247424" y="5831873"/>
            <a:ext cx="1479346" cy="3141468"/>
          </a:xfrm>
          <a:prstGeom prst="rect">
            <a:avLst/>
          </a:prstGeom>
        </p:spPr>
      </p:pic>
      <p:sp>
        <p:nvSpPr>
          <p:cNvPr id="8" name="TextBox 8"/>
          <p:cNvSpPr txBox="1"/>
          <p:nvPr/>
        </p:nvSpPr>
        <p:spPr>
          <a:xfrm>
            <a:off x="8726770" y="1449461"/>
            <a:ext cx="9485031" cy="8460008"/>
          </a:xfrm>
          <a:prstGeom prst="rect">
            <a:avLst/>
          </a:prstGeom>
          <a:solidFill>
            <a:schemeClr val="bg1"/>
          </a:solidFill>
          <a:ln w="38100">
            <a:noFill/>
          </a:ln>
        </p:spPr>
        <p:txBody>
          <a:bodyPr wrap="square" lIns="0" tIns="0" rIns="0" bIns="0" rtlCol="0" anchor="t">
            <a:spAutoFit/>
          </a:bodyPr>
          <a:lstStyle/>
          <a:p>
            <a:pPr>
              <a:lnSpc>
                <a:spcPts val="3926"/>
              </a:lnSpc>
            </a:pPr>
            <a:r>
              <a:rPr lang="en-US" sz="2400" b="1" dirty="0">
                <a:latin typeface="Agrandir"/>
              </a:rPr>
              <a:t>To connect the IR sensors, motors, and the motor driver</a:t>
            </a:r>
          </a:p>
          <a:p>
            <a:pPr>
              <a:lnSpc>
                <a:spcPts val="3926"/>
              </a:lnSpc>
            </a:pPr>
            <a:r>
              <a:rPr lang="en-US" sz="2400" b="1" dirty="0">
                <a:latin typeface="Agrandir"/>
              </a:rPr>
              <a:t>together we connect the motors to the motor driver output</a:t>
            </a:r>
          </a:p>
          <a:p>
            <a:pPr>
              <a:lnSpc>
                <a:spcPts val="3926"/>
              </a:lnSpc>
            </a:pPr>
            <a:r>
              <a:rPr lang="en-US" sz="2400" b="1" dirty="0">
                <a:latin typeface="Agrandir"/>
              </a:rPr>
              <a:t>pins, and then all the pins on the motor driver from ENA to</a:t>
            </a:r>
          </a:p>
          <a:p>
            <a:pPr>
              <a:lnSpc>
                <a:spcPts val="3926"/>
              </a:lnSpc>
            </a:pPr>
            <a:r>
              <a:rPr lang="en-US" sz="2400" b="1" dirty="0">
                <a:latin typeface="Agrandir"/>
              </a:rPr>
              <a:t>ENB is connected to digital pins of the Arduino board. Then</a:t>
            </a:r>
          </a:p>
          <a:p>
            <a:pPr>
              <a:lnSpc>
                <a:spcPts val="3926"/>
              </a:lnSpc>
            </a:pPr>
            <a:r>
              <a:rPr lang="en-US" sz="2400" b="1" dirty="0">
                <a:latin typeface="Agrandir"/>
              </a:rPr>
              <a:t>we soldered the +5V and GND of the Arduino to +5V and GND</a:t>
            </a:r>
          </a:p>
          <a:p>
            <a:pPr>
              <a:lnSpc>
                <a:spcPts val="3926"/>
              </a:lnSpc>
            </a:pPr>
            <a:r>
              <a:rPr lang="en-US" sz="2400" b="1" dirty="0">
                <a:latin typeface="Agrandir"/>
              </a:rPr>
              <a:t>of the motor driver and to the VCC and GND pins of both the IR sensors respectively.</a:t>
            </a:r>
          </a:p>
          <a:p>
            <a:pPr>
              <a:lnSpc>
                <a:spcPts val="3926"/>
              </a:lnSpc>
            </a:pPr>
            <a:r>
              <a:rPr lang="en-US" sz="2400" b="1" dirty="0">
                <a:latin typeface="Agrandir"/>
              </a:rPr>
              <a:t>Now to connect the ultrasonic sensor we attached both the</a:t>
            </a:r>
          </a:p>
          <a:p>
            <a:pPr>
              <a:lnSpc>
                <a:spcPts val="3926"/>
              </a:lnSpc>
            </a:pPr>
            <a:r>
              <a:rPr lang="en-US" sz="2400" b="1" dirty="0">
                <a:latin typeface="Agrandir"/>
              </a:rPr>
              <a:t>ground pins of the Arduino and the ultrasonic sensor. Echo</a:t>
            </a:r>
          </a:p>
          <a:p>
            <a:pPr>
              <a:lnSpc>
                <a:spcPts val="3926"/>
              </a:lnSpc>
            </a:pPr>
            <a:r>
              <a:rPr lang="en-US" sz="2400" b="1" dirty="0">
                <a:latin typeface="Agrandir"/>
              </a:rPr>
              <a:t>and trig is attached to D4, D5 pins of the Arduino UNO. VCC</a:t>
            </a:r>
          </a:p>
          <a:p>
            <a:pPr>
              <a:lnSpc>
                <a:spcPts val="3926"/>
              </a:lnSpc>
            </a:pPr>
            <a:r>
              <a:rPr lang="en-US" sz="2400" b="1" dirty="0">
                <a:latin typeface="Agrandir"/>
              </a:rPr>
              <a:t>of the ultrasonic sensor is attached to the 5V of the Arduino.</a:t>
            </a:r>
          </a:p>
          <a:p>
            <a:pPr>
              <a:lnSpc>
                <a:spcPts val="3926"/>
              </a:lnSpc>
            </a:pPr>
            <a:r>
              <a:rPr lang="en-US" sz="2400" b="1" dirty="0">
                <a:latin typeface="Agrandir"/>
              </a:rPr>
              <a:t>To attach the switch and battery we soldered wires coming</a:t>
            </a:r>
          </a:p>
          <a:p>
            <a:pPr>
              <a:lnSpc>
                <a:spcPts val="3926"/>
              </a:lnSpc>
            </a:pPr>
            <a:r>
              <a:rPr lang="en-US" sz="2400" b="1" dirty="0">
                <a:latin typeface="Agrandir"/>
              </a:rPr>
              <a:t>from the negative side of the battery to the GND of the motor driver (and then we use this wire to connect to the rest of the components). The 12V pin of motor driver is connected to one pin of the switch and the other pin is connected to the</a:t>
            </a:r>
          </a:p>
          <a:p>
            <a:pPr>
              <a:lnSpc>
                <a:spcPts val="3926"/>
              </a:lnSpc>
            </a:pPr>
            <a:r>
              <a:rPr lang="en-US" sz="2400" b="1" dirty="0">
                <a:latin typeface="Agrandir"/>
              </a:rPr>
              <a:t>positive pin of the battery.</a:t>
            </a:r>
          </a:p>
        </p:txBody>
      </p:sp>
      <p:pic>
        <p:nvPicPr>
          <p:cNvPr id="25" name="Picture 24">
            <a:extLst>
              <a:ext uri="{FF2B5EF4-FFF2-40B4-BE49-F238E27FC236}">
                <a16:creationId xmlns:a16="http://schemas.microsoft.com/office/drawing/2014/main" id="{4572B865-3E7C-67E1-7873-58CA1E0FF8D4}"/>
              </a:ext>
            </a:extLst>
          </p:cNvPr>
          <p:cNvPicPr>
            <a:picLocks noChangeAspect="1"/>
          </p:cNvPicPr>
          <p:nvPr/>
        </p:nvPicPr>
        <p:blipFill>
          <a:blip r:embed="rId11"/>
          <a:stretch>
            <a:fillRect/>
          </a:stretch>
        </p:blipFill>
        <p:spPr>
          <a:xfrm>
            <a:off x="494657" y="7415644"/>
            <a:ext cx="3974937" cy="2670279"/>
          </a:xfrm>
          <a:prstGeom prst="rect">
            <a:avLst/>
          </a:prstGeom>
        </p:spPr>
      </p:pic>
    </p:spTree>
    <p:extLst>
      <p:ext uri="{BB962C8B-B14F-4D97-AF65-F5344CB8AC3E}">
        <p14:creationId xmlns:p14="http://schemas.microsoft.com/office/powerpoint/2010/main" val="330680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42" presetClass="path" presetSubtype="0" accel="50000" decel="50000" fill="hold" nodeType="withEffect">
                                  <p:stCondLst>
                                    <p:cond delay="0"/>
                                  </p:stCondLst>
                                  <p:childTnLst>
                                    <p:animMotion origin="layout" path="M 2.91667E-6 2.71605E-6 L 0.49687 0.00262 " pathEditMode="relative" rAng="0" ptsTypes="AA">
                                      <p:cBhvr>
                                        <p:cTn id="27" dur="7000" fill="hold"/>
                                        <p:tgtEl>
                                          <p:spTgt spid="25"/>
                                        </p:tgtEl>
                                        <p:attrNameLst>
                                          <p:attrName>ppt_x</p:attrName>
                                          <p:attrName>ppt_y</p:attrName>
                                        </p:attrNameLst>
                                      </p:cBhvr>
                                      <p:rCtr x="24844"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68400" y="268638"/>
            <a:ext cx="4692042" cy="2397207"/>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129" y="-266700"/>
            <a:ext cx="4420491" cy="2258469"/>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86601" y="1633877"/>
            <a:ext cx="4692042" cy="2397207"/>
          </a:xfrm>
          <a:prstGeom prst="rect">
            <a:avLst/>
          </a:prstGeom>
        </p:spPr>
      </p:pic>
      <p:pic>
        <p:nvPicPr>
          <p:cNvPr id="24" name="Picture 23">
            <a:extLst>
              <a:ext uri="{FF2B5EF4-FFF2-40B4-BE49-F238E27FC236}">
                <a16:creationId xmlns:a16="http://schemas.microsoft.com/office/drawing/2014/main" id="{B1288FD3-35B2-FF00-11AA-4916893EF277}"/>
              </a:ext>
            </a:extLst>
          </p:cNvPr>
          <p:cNvPicPr>
            <a:picLocks noChangeAspect="1"/>
          </p:cNvPicPr>
          <p:nvPr/>
        </p:nvPicPr>
        <p:blipFill>
          <a:blip r:embed="rId4"/>
          <a:stretch>
            <a:fillRect/>
          </a:stretch>
        </p:blipFill>
        <p:spPr>
          <a:xfrm>
            <a:off x="4074404" y="-99613"/>
            <a:ext cx="10877666" cy="9393431"/>
          </a:xfrm>
          <a:prstGeom prst="rect">
            <a:avLst/>
          </a:prstGeom>
        </p:spPr>
      </p:pic>
      <p:pic>
        <p:nvPicPr>
          <p:cNvPr id="10" name="Picture 10"/>
          <p:cNvPicPr>
            <a:picLocks noChangeAspect="1"/>
          </p:cNvPicPr>
          <p:nvPr/>
        </p:nvPicPr>
        <p:blipFill>
          <a:blip r:embed="rId5"/>
          <a:srcRect/>
          <a:stretch>
            <a:fillRect/>
          </a:stretch>
        </p:blipFill>
        <p:spPr>
          <a:xfrm>
            <a:off x="17162315" y="225784"/>
            <a:ext cx="1125685" cy="996231"/>
          </a:xfrm>
          <a:prstGeom prst="rect">
            <a:avLst/>
          </a:prstGeom>
        </p:spPr>
      </p:pic>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800" y="723900"/>
            <a:ext cx="2993575" cy="544286"/>
          </a:xfrm>
          <a:prstGeom prst="rect">
            <a:avLst/>
          </a:prstGeom>
        </p:spPr>
      </p:pic>
      <p:grpSp>
        <p:nvGrpSpPr>
          <p:cNvPr id="15" name="Group 2">
            <a:extLst>
              <a:ext uri="{FF2B5EF4-FFF2-40B4-BE49-F238E27FC236}">
                <a16:creationId xmlns:a16="http://schemas.microsoft.com/office/drawing/2014/main" id="{E81E4BE9-3C13-AFEC-773C-593DBCA6183F}"/>
              </a:ext>
            </a:extLst>
          </p:cNvPr>
          <p:cNvGrpSpPr/>
          <p:nvPr/>
        </p:nvGrpSpPr>
        <p:grpSpPr>
          <a:xfrm>
            <a:off x="-177618" y="9293818"/>
            <a:ext cx="18643235" cy="1409274"/>
            <a:chOff x="0" y="0"/>
            <a:chExt cx="24857646" cy="1879032"/>
          </a:xfrm>
        </p:grpSpPr>
        <p:grpSp>
          <p:nvGrpSpPr>
            <p:cNvPr id="16" name="Group 3">
              <a:extLst>
                <a:ext uri="{FF2B5EF4-FFF2-40B4-BE49-F238E27FC236}">
                  <a16:creationId xmlns:a16="http://schemas.microsoft.com/office/drawing/2014/main" id="{EEB201D4-089C-BCE3-FC63-AF407692E7E6}"/>
                </a:ext>
              </a:extLst>
            </p:cNvPr>
            <p:cNvGrpSpPr/>
            <p:nvPr/>
          </p:nvGrpSpPr>
          <p:grpSpPr>
            <a:xfrm>
              <a:off x="0" y="0"/>
              <a:ext cx="24857646" cy="1014865"/>
              <a:chOff x="0" y="0"/>
              <a:chExt cx="6306477" cy="257475"/>
            </a:xfrm>
          </p:grpSpPr>
          <p:sp>
            <p:nvSpPr>
              <p:cNvPr id="19" name="Freeform 4">
                <a:extLst>
                  <a:ext uri="{FF2B5EF4-FFF2-40B4-BE49-F238E27FC236}">
                    <a16:creationId xmlns:a16="http://schemas.microsoft.com/office/drawing/2014/main" id="{188B05E4-7B1E-396E-2F0B-F8450C2652DA}"/>
                  </a:ext>
                </a:extLst>
              </p:cNvPr>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17" name="Group 5">
              <a:extLst>
                <a:ext uri="{FF2B5EF4-FFF2-40B4-BE49-F238E27FC236}">
                  <a16:creationId xmlns:a16="http://schemas.microsoft.com/office/drawing/2014/main" id="{1D8419E8-14D4-1346-5830-C2D7B5FBC08B}"/>
                </a:ext>
              </a:extLst>
            </p:cNvPr>
            <p:cNvGrpSpPr/>
            <p:nvPr/>
          </p:nvGrpSpPr>
          <p:grpSpPr>
            <a:xfrm>
              <a:off x="0" y="554789"/>
              <a:ext cx="24857646" cy="1324243"/>
              <a:chOff x="0" y="0"/>
              <a:chExt cx="6306477" cy="335965"/>
            </a:xfrm>
          </p:grpSpPr>
          <p:sp>
            <p:nvSpPr>
              <p:cNvPr id="18" name="Freeform 6">
                <a:extLst>
                  <a:ext uri="{FF2B5EF4-FFF2-40B4-BE49-F238E27FC236}">
                    <a16:creationId xmlns:a16="http://schemas.microsoft.com/office/drawing/2014/main" id="{AEC16257-30AB-C76F-35FC-0C7D217B634E}"/>
                  </a:ext>
                </a:extLst>
              </p:cNvPr>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21" name="Picture 2">
            <a:extLst>
              <a:ext uri="{FF2B5EF4-FFF2-40B4-BE49-F238E27FC236}">
                <a16:creationId xmlns:a16="http://schemas.microsoft.com/office/drawing/2014/main" id="{7DB5ECA2-84BA-945F-66A0-FB5475A21D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8816" y="6152350"/>
            <a:ext cx="1479346" cy="3141468"/>
          </a:xfrm>
          <a:prstGeom prst="rect">
            <a:avLst/>
          </a:prstGeom>
        </p:spPr>
      </p:pic>
      <p:pic>
        <p:nvPicPr>
          <p:cNvPr id="22" name="Picture 2">
            <a:extLst>
              <a:ext uri="{FF2B5EF4-FFF2-40B4-BE49-F238E27FC236}">
                <a16:creationId xmlns:a16="http://schemas.microsoft.com/office/drawing/2014/main" id="{0AA2D471-E20E-501D-ADDE-FD10DEFB3E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230854" y="6152350"/>
            <a:ext cx="1479346" cy="3141468"/>
          </a:xfrm>
          <a:prstGeom prst="rect">
            <a:avLst/>
          </a:prstGeom>
        </p:spPr>
      </p:pic>
      <p:pic>
        <p:nvPicPr>
          <p:cNvPr id="3" name="Picture 2">
            <a:extLst>
              <a:ext uri="{FF2B5EF4-FFF2-40B4-BE49-F238E27FC236}">
                <a16:creationId xmlns:a16="http://schemas.microsoft.com/office/drawing/2014/main" id="{718F13CC-D4B1-B021-5E77-3A80667F5096}"/>
              </a:ext>
            </a:extLst>
          </p:cNvPr>
          <p:cNvPicPr>
            <a:picLocks noChangeAspect="1"/>
          </p:cNvPicPr>
          <p:nvPr/>
        </p:nvPicPr>
        <p:blipFill>
          <a:blip r:embed="rId10"/>
          <a:stretch>
            <a:fillRect/>
          </a:stretch>
        </p:blipFill>
        <p:spPr>
          <a:xfrm>
            <a:off x="9111956" y="7616721"/>
            <a:ext cx="3974937" cy="2670279"/>
          </a:xfrm>
          <a:prstGeom prst="rect">
            <a:avLst/>
          </a:prstGeom>
        </p:spPr>
      </p:pic>
    </p:spTree>
    <p:extLst>
      <p:ext uri="{BB962C8B-B14F-4D97-AF65-F5344CB8AC3E}">
        <p14:creationId xmlns:p14="http://schemas.microsoft.com/office/powerpoint/2010/main" val="2895762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44444E-6 3.95062E-6 L 0.49688 0.00262 " pathEditMode="relative" rAng="0" ptsTypes="AA">
                                      <p:cBhvr>
                                        <p:cTn id="6" dur="7000" fill="hold"/>
                                        <p:tgtEl>
                                          <p:spTgt spid="3"/>
                                        </p:tgtEl>
                                        <p:attrNameLst>
                                          <p:attrName>ppt_x</p:attrName>
                                          <p:attrName>ppt_y</p:attrName>
                                        </p:attrNameLst>
                                      </p:cBhvr>
                                      <p:rCtr x="24844"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grpSp>
        <p:nvGrpSpPr>
          <p:cNvPr id="2" name="Group 2"/>
          <p:cNvGrpSpPr/>
          <p:nvPr/>
        </p:nvGrpSpPr>
        <p:grpSpPr>
          <a:xfrm>
            <a:off x="-631855" y="5787160"/>
            <a:ext cx="19798971" cy="7294510"/>
            <a:chOff x="0" y="0"/>
            <a:chExt cx="26398627" cy="9726013"/>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445470"/>
              <a:ext cx="4290157" cy="600403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08029" y="3721977"/>
              <a:ext cx="4290157" cy="600403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2209" y="0"/>
              <a:ext cx="4290157" cy="6004036"/>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8671" y="2273198"/>
              <a:ext cx="4290157" cy="6004036"/>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21443" y="719959"/>
              <a:ext cx="4290157" cy="6004036"/>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108471" y="719959"/>
              <a:ext cx="4290157" cy="6004036"/>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439693" y="3361111"/>
              <a:ext cx="4290157" cy="6004036"/>
            </a:xfrm>
            <a:prstGeom prst="rect">
              <a:avLst/>
            </a:prstGeom>
          </p:spPr>
        </p:pic>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3307" y="2485215"/>
            <a:ext cx="3584014" cy="1831105"/>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43590" y="304987"/>
            <a:ext cx="3836602" cy="1960155"/>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83159" y="-1227331"/>
            <a:ext cx="3836602" cy="1960155"/>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3933" y="670856"/>
            <a:ext cx="2993575" cy="544286"/>
          </a:xfrm>
          <a:prstGeom prst="rect">
            <a:avLst/>
          </a:prstGeom>
        </p:spPr>
      </p:pic>
      <p:sp>
        <p:nvSpPr>
          <p:cNvPr id="14" name="TextBox 14"/>
          <p:cNvSpPr txBox="1"/>
          <p:nvPr/>
        </p:nvSpPr>
        <p:spPr>
          <a:xfrm>
            <a:off x="381000" y="3422755"/>
            <a:ext cx="17773262" cy="1426865"/>
          </a:xfrm>
          <a:prstGeom prst="rect">
            <a:avLst/>
          </a:prstGeom>
        </p:spPr>
        <p:txBody>
          <a:bodyPr wrap="square" lIns="0" tIns="0" rIns="0" bIns="0" rtlCol="0" anchor="t">
            <a:spAutoFit/>
          </a:bodyPr>
          <a:lstStyle/>
          <a:p>
            <a:pPr algn="ctr">
              <a:lnSpc>
                <a:spcPts val="10692"/>
              </a:lnSpc>
            </a:pPr>
            <a:r>
              <a:rPr lang="en-GB" sz="14400" dirty="0">
                <a:solidFill>
                  <a:srgbClr val="000000"/>
                </a:solidFill>
                <a:latin typeface="Arcade Gamer"/>
              </a:rPr>
              <a:t>PROGRAMMING </a:t>
            </a:r>
            <a:endParaRPr lang="en-US" sz="8800" dirty="0">
              <a:solidFill>
                <a:srgbClr val="000000"/>
              </a:solidFill>
              <a:latin typeface="Arcade Gamer"/>
            </a:endParaRPr>
          </a:p>
        </p:txBody>
      </p:sp>
      <p:pic>
        <p:nvPicPr>
          <p:cNvPr id="15" name="Picture 15"/>
          <p:cNvPicPr>
            <a:picLocks noChangeAspect="1"/>
          </p:cNvPicPr>
          <p:nvPr/>
        </p:nvPicPr>
        <p:blipFill>
          <a:blip r:embed="rId8"/>
          <a:srcRect/>
          <a:stretch>
            <a:fillRect/>
          </a:stretch>
        </p:blipFill>
        <p:spPr>
          <a:xfrm>
            <a:off x="16199048" y="1488983"/>
            <a:ext cx="1373211" cy="1215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3307" y="2485215"/>
            <a:ext cx="3584014" cy="183110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3590" y="304987"/>
            <a:ext cx="3836602" cy="1960155"/>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83159" y="-1227331"/>
            <a:ext cx="3836602" cy="1960155"/>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3933" y="670856"/>
            <a:ext cx="2993575" cy="544286"/>
          </a:xfrm>
          <a:prstGeom prst="rect">
            <a:avLst/>
          </a:prstGeom>
        </p:spPr>
      </p:pic>
      <p:sp>
        <p:nvSpPr>
          <p:cNvPr id="14" name="TextBox 14"/>
          <p:cNvSpPr txBox="1"/>
          <p:nvPr/>
        </p:nvSpPr>
        <p:spPr>
          <a:xfrm>
            <a:off x="5166568" y="1146964"/>
            <a:ext cx="14095237" cy="1372171"/>
          </a:xfrm>
          <a:prstGeom prst="rect">
            <a:avLst/>
          </a:prstGeom>
        </p:spPr>
        <p:txBody>
          <a:bodyPr lIns="0" tIns="0" rIns="0" bIns="0" rtlCol="0" anchor="t">
            <a:spAutoFit/>
          </a:bodyPr>
          <a:lstStyle/>
          <a:p>
            <a:pPr algn="ctr">
              <a:lnSpc>
                <a:spcPts val="10692"/>
              </a:lnSpc>
            </a:pPr>
            <a:r>
              <a:rPr lang="en-GB" sz="9993" dirty="0">
                <a:solidFill>
                  <a:srgbClr val="000000"/>
                </a:solidFill>
                <a:latin typeface="Arcade Gamer"/>
              </a:rPr>
              <a:t>PROGRAMMING </a:t>
            </a:r>
            <a:endParaRPr lang="en-US" sz="9993" dirty="0">
              <a:solidFill>
                <a:srgbClr val="000000"/>
              </a:solidFill>
              <a:latin typeface="Arcade Gamer"/>
            </a:endParaRPr>
          </a:p>
        </p:txBody>
      </p:sp>
      <p:pic>
        <p:nvPicPr>
          <p:cNvPr id="15" name="Picture 15"/>
          <p:cNvPicPr>
            <a:picLocks noChangeAspect="1"/>
          </p:cNvPicPr>
          <p:nvPr/>
        </p:nvPicPr>
        <p:blipFill>
          <a:blip r:embed="rId6"/>
          <a:srcRect/>
          <a:stretch>
            <a:fillRect/>
          </a:stretch>
        </p:blipFill>
        <p:spPr>
          <a:xfrm>
            <a:off x="17005685" y="454275"/>
            <a:ext cx="1373211" cy="1215291"/>
          </a:xfrm>
          <a:prstGeom prst="rect">
            <a:avLst/>
          </a:prstGeom>
        </p:spPr>
      </p:pic>
      <p:grpSp>
        <p:nvGrpSpPr>
          <p:cNvPr id="22" name="Group 2">
            <a:extLst>
              <a:ext uri="{FF2B5EF4-FFF2-40B4-BE49-F238E27FC236}">
                <a16:creationId xmlns:a16="http://schemas.microsoft.com/office/drawing/2014/main" id="{DB048584-5D08-E332-694E-778FB0A7B7D7}"/>
              </a:ext>
            </a:extLst>
          </p:cNvPr>
          <p:cNvGrpSpPr/>
          <p:nvPr/>
        </p:nvGrpSpPr>
        <p:grpSpPr>
          <a:xfrm>
            <a:off x="-301553" y="8877726"/>
            <a:ext cx="18643235" cy="1409274"/>
            <a:chOff x="0" y="0"/>
            <a:chExt cx="24857646" cy="1879032"/>
          </a:xfrm>
        </p:grpSpPr>
        <p:grpSp>
          <p:nvGrpSpPr>
            <p:cNvPr id="23" name="Group 3">
              <a:extLst>
                <a:ext uri="{FF2B5EF4-FFF2-40B4-BE49-F238E27FC236}">
                  <a16:creationId xmlns:a16="http://schemas.microsoft.com/office/drawing/2014/main" id="{A5427A45-0E1D-4C66-BE88-C1D4323B8919}"/>
                </a:ext>
              </a:extLst>
            </p:cNvPr>
            <p:cNvGrpSpPr/>
            <p:nvPr/>
          </p:nvGrpSpPr>
          <p:grpSpPr>
            <a:xfrm>
              <a:off x="0" y="0"/>
              <a:ext cx="24857646" cy="1014865"/>
              <a:chOff x="0" y="0"/>
              <a:chExt cx="6306477" cy="257475"/>
            </a:xfrm>
          </p:grpSpPr>
          <p:sp>
            <p:nvSpPr>
              <p:cNvPr id="26" name="Freeform 4">
                <a:extLst>
                  <a:ext uri="{FF2B5EF4-FFF2-40B4-BE49-F238E27FC236}">
                    <a16:creationId xmlns:a16="http://schemas.microsoft.com/office/drawing/2014/main" id="{E8622714-BDD4-7132-5B99-6D32B8A3B301}"/>
                  </a:ext>
                </a:extLst>
              </p:cNvPr>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24" name="Group 5">
              <a:extLst>
                <a:ext uri="{FF2B5EF4-FFF2-40B4-BE49-F238E27FC236}">
                  <a16:creationId xmlns:a16="http://schemas.microsoft.com/office/drawing/2014/main" id="{B7B77470-1DC1-0AB3-954E-C032AE71910A}"/>
                </a:ext>
              </a:extLst>
            </p:cNvPr>
            <p:cNvGrpSpPr/>
            <p:nvPr/>
          </p:nvGrpSpPr>
          <p:grpSpPr>
            <a:xfrm>
              <a:off x="0" y="554789"/>
              <a:ext cx="24857646" cy="1324243"/>
              <a:chOff x="0" y="0"/>
              <a:chExt cx="6306477" cy="335965"/>
            </a:xfrm>
          </p:grpSpPr>
          <p:sp>
            <p:nvSpPr>
              <p:cNvPr id="25" name="Freeform 6">
                <a:extLst>
                  <a:ext uri="{FF2B5EF4-FFF2-40B4-BE49-F238E27FC236}">
                    <a16:creationId xmlns:a16="http://schemas.microsoft.com/office/drawing/2014/main" id="{63517BDA-D6B7-AEC4-198D-DB2C077C3DE0}"/>
                  </a:ext>
                </a:extLst>
              </p:cNvPr>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28" name="Picture 6">
            <a:extLst>
              <a:ext uri="{FF2B5EF4-FFF2-40B4-BE49-F238E27FC236}">
                <a16:creationId xmlns:a16="http://schemas.microsoft.com/office/drawing/2014/main" id="{C54866E7-895A-09E8-4ADC-30B05620B2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5894115"/>
            <a:ext cx="2137804" cy="3004930"/>
          </a:xfrm>
          <a:prstGeom prst="rect">
            <a:avLst/>
          </a:prstGeom>
        </p:spPr>
      </p:pic>
      <p:pic>
        <p:nvPicPr>
          <p:cNvPr id="29" name="Picture 6">
            <a:extLst>
              <a:ext uri="{FF2B5EF4-FFF2-40B4-BE49-F238E27FC236}">
                <a16:creationId xmlns:a16="http://schemas.microsoft.com/office/drawing/2014/main" id="{C08B285F-A9D7-B6E6-84D5-CAAA82AFE1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58616" y="5909334"/>
            <a:ext cx="2137804" cy="3004930"/>
          </a:xfrm>
          <a:prstGeom prst="rect">
            <a:avLst/>
          </a:prstGeom>
        </p:spPr>
      </p:pic>
      <p:pic>
        <p:nvPicPr>
          <p:cNvPr id="30" name="Picture 6">
            <a:extLst>
              <a:ext uri="{FF2B5EF4-FFF2-40B4-BE49-F238E27FC236}">
                <a16:creationId xmlns:a16="http://schemas.microsoft.com/office/drawing/2014/main" id="{5DAD4A8C-2A9B-A0ED-DA32-FD014B65E3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028764" y="5905500"/>
            <a:ext cx="2137804" cy="3004930"/>
          </a:xfrm>
          <a:prstGeom prst="rect">
            <a:avLst/>
          </a:prstGeom>
        </p:spPr>
      </p:pic>
      <p:sp>
        <p:nvSpPr>
          <p:cNvPr id="31" name="TextBox 7">
            <a:extLst>
              <a:ext uri="{FF2B5EF4-FFF2-40B4-BE49-F238E27FC236}">
                <a16:creationId xmlns:a16="http://schemas.microsoft.com/office/drawing/2014/main" id="{D6787F9E-2595-37D0-D262-FB99EA6125DD}"/>
              </a:ext>
            </a:extLst>
          </p:cNvPr>
          <p:cNvSpPr txBox="1"/>
          <p:nvPr/>
        </p:nvSpPr>
        <p:spPr>
          <a:xfrm>
            <a:off x="9531873" y="2595969"/>
            <a:ext cx="8361427" cy="641201"/>
          </a:xfrm>
          <a:prstGeom prst="rect">
            <a:avLst/>
          </a:prstGeom>
        </p:spPr>
        <p:txBody>
          <a:bodyPr lIns="0" tIns="0" rIns="0" bIns="0" rtlCol="0" anchor="t">
            <a:spAutoFit/>
          </a:bodyPr>
          <a:lstStyle/>
          <a:p>
            <a:pPr algn="ctr">
              <a:lnSpc>
                <a:spcPts val="5022"/>
              </a:lnSpc>
            </a:pPr>
            <a:r>
              <a:rPr lang="en-US" sz="4524" dirty="0">
                <a:solidFill>
                  <a:srgbClr val="272727"/>
                </a:solidFill>
                <a:latin typeface="Agrandir Medium"/>
              </a:rPr>
              <a:t>Presented by Arfa and Amay</a:t>
            </a:r>
          </a:p>
        </p:txBody>
      </p:sp>
      <p:sp>
        <p:nvSpPr>
          <p:cNvPr id="32" name="TextBox 6">
            <a:extLst>
              <a:ext uri="{FF2B5EF4-FFF2-40B4-BE49-F238E27FC236}">
                <a16:creationId xmlns:a16="http://schemas.microsoft.com/office/drawing/2014/main" id="{4BDFA6DA-A225-1AE4-924E-32913E3EABB6}"/>
              </a:ext>
            </a:extLst>
          </p:cNvPr>
          <p:cNvSpPr txBox="1"/>
          <p:nvPr/>
        </p:nvSpPr>
        <p:spPr>
          <a:xfrm>
            <a:off x="9670574" y="3515714"/>
            <a:ext cx="8084026" cy="4466351"/>
          </a:xfrm>
          <a:prstGeom prst="rect">
            <a:avLst/>
          </a:prstGeom>
        </p:spPr>
        <p:txBody>
          <a:bodyPr wrap="square" lIns="0" tIns="0" rIns="0" bIns="0" rtlCol="0" anchor="t">
            <a:spAutoFit/>
          </a:bodyPr>
          <a:lstStyle/>
          <a:p>
            <a:pPr algn="ctr">
              <a:lnSpc>
                <a:spcPts val="3926"/>
              </a:lnSpc>
            </a:pPr>
            <a:r>
              <a:rPr lang="en-US" sz="2617" dirty="0">
                <a:solidFill>
                  <a:srgbClr val="272727"/>
                </a:solidFill>
                <a:latin typeface="Agrandir"/>
              </a:rPr>
              <a:t>We first set up the input and output pins for various components of the car, such as IR sensors, an ultrasound sensor, motors, and a buzzer. The IR sensors' pins are defined as IR_SENSOR_RIGHT and IR_SENSOR_LEFT, while the speed of the motors is set to 180. The pins for the right and left motors are defined, along with the pins for the ultrasound sensor and the buzzer.</a:t>
            </a:r>
            <a:endParaRPr lang="en-AE" sz="2617" dirty="0">
              <a:solidFill>
                <a:srgbClr val="272727"/>
              </a:solidFill>
              <a:latin typeface="Agrandir"/>
            </a:endParaRPr>
          </a:p>
          <a:p>
            <a:pPr algn="ctr">
              <a:lnSpc>
                <a:spcPts val="3926"/>
              </a:lnSpc>
            </a:pPr>
            <a:r>
              <a:rPr lang="en-US" sz="2617" dirty="0">
                <a:solidFill>
                  <a:srgbClr val="272727"/>
                </a:solidFill>
                <a:latin typeface="Agrandir"/>
              </a:rPr>
              <a:t>. </a:t>
            </a:r>
          </a:p>
        </p:txBody>
      </p:sp>
      <p:pic>
        <p:nvPicPr>
          <p:cNvPr id="33" name="Picture 6">
            <a:extLst>
              <a:ext uri="{FF2B5EF4-FFF2-40B4-BE49-F238E27FC236}">
                <a16:creationId xmlns:a16="http://schemas.microsoft.com/office/drawing/2014/main" id="{099AF58D-3B64-14EF-0BEE-27F928D71E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412849" y="5910163"/>
            <a:ext cx="2137804" cy="3004930"/>
          </a:xfrm>
          <a:prstGeom prst="rect">
            <a:avLst/>
          </a:prstGeom>
        </p:spPr>
      </p:pic>
      <p:pic>
        <p:nvPicPr>
          <p:cNvPr id="34" name="Picture 6">
            <a:extLst>
              <a:ext uri="{FF2B5EF4-FFF2-40B4-BE49-F238E27FC236}">
                <a16:creationId xmlns:a16="http://schemas.microsoft.com/office/drawing/2014/main" id="{6EB3F31D-DB97-EEC7-68DC-5AFB13433A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971465" y="5925382"/>
            <a:ext cx="2137804" cy="3004930"/>
          </a:xfrm>
          <a:prstGeom prst="rect">
            <a:avLst/>
          </a:prstGeom>
        </p:spPr>
      </p:pic>
      <p:pic>
        <p:nvPicPr>
          <p:cNvPr id="35" name="Picture 6">
            <a:extLst>
              <a:ext uri="{FF2B5EF4-FFF2-40B4-BE49-F238E27FC236}">
                <a16:creationId xmlns:a16="http://schemas.microsoft.com/office/drawing/2014/main" id="{B0C36590-5817-E0BB-19DE-E93FE6A238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441613" y="5921548"/>
            <a:ext cx="2137804" cy="3004930"/>
          </a:xfrm>
          <a:prstGeom prst="rect">
            <a:avLst/>
          </a:prstGeom>
        </p:spPr>
      </p:pic>
      <p:pic>
        <p:nvPicPr>
          <p:cNvPr id="4" name="Picture 3">
            <a:extLst>
              <a:ext uri="{FF2B5EF4-FFF2-40B4-BE49-F238E27FC236}">
                <a16:creationId xmlns:a16="http://schemas.microsoft.com/office/drawing/2014/main" id="{D598A46F-D929-ED2B-7700-2ADA7B3CBB6D}"/>
              </a:ext>
            </a:extLst>
          </p:cNvPr>
          <p:cNvPicPr>
            <a:picLocks noChangeAspect="1"/>
          </p:cNvPicPr>
          <p:nvPr/>
        </p:nvPicPr>
        <p:blipFill>
          <a:blip r:embed="rId9"/>
          <a:stretch>
            <a:fillRect/>
          </a:stretch>
        </p:blipFill>
        <p:spPr>
          <a:xfrm>
            <a:off x="1508645" y="2485215"/>
            <a:ext cx="6428268" cy="5415182"/>
          </a:xfrm>
          <a:prstGeom prst="rect">
            <a:avLst/>
          </a:prstGeom>
          <a:ln w="127000" cap="sq">
            <a:solidFill>
              <a:srgbClr val="DA94C8"/>
            </a:solidFill>
            <a:miter lim="800000"/>
          </a:ln>
          <a:effectLst>
            <a:outerShdw blurRad="57150" dist="50800" dir="2700000" algn="tl" rotWithShape="0">
              <a:srgbClr val="000000">
                <a:alpha val="40000"/>
              </a:srgbClr>
            </a:outerShdw>
          </a:effectLst>
        </p:spPr>
      </p:pic>
      <p:pic>
        <p:nvPicPr>
          <p:cNvPr id="2" name="Picture 1">
            <a:extLst>
              <a:ext uri="{FF2B5EF4-FFF2-40B4-BE49-F238E27FC236}">
                <a16:creationId xmlns:a16="http://schemas.microsoft.com/office/drawing/2014/main" id="{3A2E4747-45A4-4046-38CE-71A3CB568307}"/>
              </a:ext>
            </a:extLst>
          </p:cNvPr>
          <p:cNvPicPr>
            <a:picLocks noChangeAspect="1"/>
          </p:cNvPicPr>
          <p:nvPr/>
        </p:nvPicPr>
        <p:blipFill>
          <a:blip r:embed="rId10"/>
          <a:stretch>
            <a:fillRect/>
          </a:stretch>
        </p:blipFill>
        <p:spPr>
          <a:xfrm>
            <a:off x="-2679511" y="7407965"/>
            <a:ext cx="3974937" cy="2670279"/>
          </a:xfrm>
          <a:prstGeom prst="rect">
            <a:avLst/>
          </a:prstGeom>
        </p:spPr>
      </p:pic>
    </p:spTree>
    <p:extLst>
      <p:ext uri="{BB962C8B-B14F-4D97-AF65-F5344CB8AC3E}">
        <p14:creationId xmlns:p14="http://schemas.microsoft.com/office/powerpoint/2010/main" val="39794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accel="50000" decel="50000" fill="hold" nodeType="withEffect">
                                  <p:stCondLst>
                                    <p:cond delay="0"/>
                                  </p:stCondLst>
                                  <p:childTnLst>
                                    <p:animMotion origin="layout" path="M -2.77778E-6 4.32099E-6 L 0.53785 0.00524 " pathEditMode="relative" rAng="0" ptsTypes="AA">
                                      <p:cBhvr>
                                        <p:cTn id="9" dur="7000" fill="hold"/>
                                        <p:tgtEl>
                                          <p:spTgt spid="2"/>
                                        </p:tgtEl>
                                        <p:attrNameLst>
                                          <p:attrName>ppt_x</p:attrName>
                                          <p:attrName>ppt_y</p:attrName>
                                        </p:attrNameLst>
                                      </p:cBhvr>
                                      <p:rCtr x="26892" y="2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48357" y="-555584"/>
            <a:ext cx="3584014" cy="1831105"/>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0712" y="-86896"/>
            <a:ext cx="3836602" cy="1960155"/>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97749" y="1040177"/>
            <a:ext cx="3836602" cy="1960155"/>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3933" y="670856"/>
            <a:ext cx="2993575" cy="544286"/>
          </a:xfrm>
          <a:prstGeom prst="rect">
            <a:avLst/>
          </a:prstGeom>
        </p:spPr>
      </p:pic>
      <p:sp>
        <p:nvSpPr>
          <p:cNvPr id="14" name="TextBox 14"/>
          <p:cNvSpPr txBox="1"/>
          <p:nvPr/>
        </p:nvSpPr>
        <p:spPr>
          <a:xfrm>
            <a:off x="171704" y="1028568"/>
            <a:ext cx="9894902" cy="1250086"/>
          </a:xfrm>
          <a:prstGeom prst="rect">
            <a:avLst/>
          </a:prstGeom>
        </p:spPr>
        <p:txBody>
          <a:bodyPr wrap="square" lIns="0" tIns="0" rIns="0" bIns="0" rtlCol="0" anchor="t">
            <a:spAutoFit/>
          </a:bodyPr>
          <a:lstStyle/>
          <a:p>
            <a:pPr algn="ctr">
              <a:lnSpc>
                <a:spcPts val="10692"/>
              </a:lnSpc>
            </a:pPr>
            <a:r>
              <a:rPr lang="en-GB" sz="8000" dirty="0">
                <a:solidFill>
                  <a:srgbClr val="000000"/>
                </a:solidFill>
                <a:latin typeface="Arcade Gamer"/>
              </a:rPr>
              <a:t>PROGRAMMING </a:t>
            </a:r>
            <a:endParaRPr lang="en-US" sz="8000" dirty="0">
              <a:solidFill>
                <a:srgbClr val="000000"/>
              </a:solidFill>
              <a:latin typeface="Arcade Gamer"/>
            </a:endParaRPr>
          </a:p>
        </p:txBody>
      </p:sp>
      <p:grpSp>
        <p:nvGrpSpPr>
          <p:cNvPr id="22" name="Group 2">
            <a:extLst>
              <a:ext uri="{FF2B5EF4-FFF2-40B4-BE49-F238E27FC236}">
                <a16:creationId xmlns:a16="http://schemas.microsoft.com/office/drawing/2014/main" id="{DB048584-5D08-E332-694E-778FB0A7B7D7}"/>
              </a:ext>
            </a:extLst>
          </p:cNvPr>
          <p:cNvGrpSpPr/>
          <p:nvPr/>
        </p:nvGrpSpPr>
        <p:grpSpPr>
          <a:xfrm>
            <a:off x="-301553" y="8877726"/>
            <a:ext cx="18643235" cy="1409274"/>
            <a:chOff x="0" y="0"/>
            <a:chExt cx="24857646" cy="1879032"/>
          </a:xfrm>
        </p:grpSpPr>
        <p:grpSp>
          <p:nvGrpSpPr>
            <p:cNvPr id="23" name="Group 3">
              <a:extLst>
                <a:ext uri="{FF2B5EF4-FFF2-40B4-BE49-F238E27FC236}">
                  <a16:creationId xmlns:a16="http://schemas.microsoft.com/office/drawing/2014/main" id="{A5427A45-0E1D-4C66-BE88-C1D4323B8919}"/>
                </a:ext>
              </a:extLst>
            </p:cNvPr>
            <p:cNvGrpSpPr/>
            <p:nvPr/>
          </p:nvGrpSpPr>
          <p:grpSpPr>
            <a:xfrm>
              <a:off x="0" y="0"/>
              <a:ext cx="24857646" cy="1014865"/>
              <a:chOff x="0" y="0"/>
              <a:chExt cx="6306477" cy="257475"/>
            </a:xfrm>
          </p:grpSpPr>
          <p:sp>
            <p:nvSpPr>
              <p:cNvPr id="26" name="Freeform 4">
                <a:extLst>
                  <a:ext uri="{FF2B5EF4-FFF2-40B4-BE49-F238E27FC236}">
                    <a16:creationId xmlns:a16="http://schemas.microsoft.com/office/drawing/2014/main" id="{E8622714-BDD4-7132-5B99-6D32B8A3B301}"/>
                  </a:ext>
                </a:extLst>
              </p:cNvPr>
              <p:cNvSpPr/>
              <p:nvPr/>
            </p:nvSpPr>
            <p:spPr>
              <a:xfrm>
                <a:off x="0" y="0"/>
                <a:ext cx="6306477" cy="257475"/>
              </a:xfrm>
              <a:custGeom>
                <a:avLst/>
                <a:gdLst/>
                <a:ahLst/>
                <a:cxnLst/>
                <a:rect l="l" t="t" r="r" b="b"/>
                <a:pathLst>
                  <a:path w="6306477" h="257475">
                    <a:moveTo>
                      <a:pt x="0" y="0"/>
                    </a:moveTo>
                    <a:lnTo>
                      <a:pt x="6306477" y="0"/>
                    </a:lnTo>
                    <a:lnTo>
                      <a:pt x="6306477" y="257475"/>
                    </a:lnTo>
                    <a:lnTo>
                      <a:pt x="0" y="257475"/>
                    </a:lnTo>
                    <a:close/>
                  </a:path>
                </a:pathLst>
              </a:custGeom>
              <a:solidFill>
                <a:srgbClr val="5DBD39"/>
              </a:solidFill>
            </p:spPr>
          </p:sp>
        </p:grpSp>
        <p:grpSp>
          <p:nvGrpSpPr>
            <p:cNvPr id="24" name="Group 5">
              <a:extLst>
                <a:ext uri="{FF2B5EF4-FFF2-40B4-BE49-F238E27FC236}">
                  <a16:creationId xmlns:a16="http://schemas.microsoft.com/office/drawing/2014/main" id="{B7B77470-1DC1-0AB3-954E-C032AE71910A}"/>
                </a:ext>
              </a:extLst>
            </p:cNvPr>
            <p:cNvGrpSpPr/>
            <p:nvPr/>
          </p:nvGrpSpPr>
          <p:grpSpPr>
            <a:xfrm>
              <a:off x="0" y="554789"/>
              <a:ext cx="24857646" cy="1324243"/>
              <a:chOff x="0" y="0"/>
              <a:chExt cx="6306477" cy="335965"/>
            </a:xfrm>
          </p:grpSpPr>
          <p:sp>
            <p:nvSpPr>
              <p:cNvPr id="25" name="Freeform 6">
                <a:extLst>
                  <a:ext uri="{FF2B5EF4-FFF2-40B4-BE49-F238E27FC236}">
                    <a16:creationId xmlns:a16="http://schemas.microsoft.com/office/drawing/2014/main" id="{63517BDA-D6B7-AEC4-198D-DB2C077C3DE0}"/>
                  </a:ext>
                </a:extLst>
              </p:cNvPr>
              <p:cNvSpPr/>
              <p:nvPr/>
            </p:nvSpPr>
            <p:spPr>
              <a:xfrm>
                <a:off x="0" y="0"/>
                <a:ext cx="6306477" cy="335965"/>
              </a:xfrm>
              <a:custGeom>
                <a:avLst/>
                <a:gdLst/>
                <a:ahLst/>
                <a:cxnLst/>
                <a:rect l="l" t="t" r="r" b="b"/>
                <a:pathLst>
                  <a:path w="6306477" h="335965">
                    <a:moveTo>
                      <a:pt x="0" y="0"/>
                    </a:moveTo>
                    <a:lnTo>
                      <a:pt x="6306477" y="0"/>
                    </a:lnTo>
                    <a:lnTo>
                      <a:pt x="6306477" y="335965"/>
                    </a:lnTo>
                    <a:lnTo>
                      <a:pt x="0" y="335965"/>
                    </a:lnTo>
                    <a:close/>
                  </a:path>
                </a:pathLst>
              </a:custGeom>
              <a:solidFill>
                <a:srgbClr val="6E421A"/>
              </a:solidFill>
            </p:spPr>
          </p:sp>
        </p:grpSp>
      </p:grpSp>
      <p:pic>
        <p:nvPicPr>
          <p:cNvPr id="28" name="Picture 6">
            <a:extLst>
              <a:ext uri="{FF2B5EF4-FFF2-40B4-BE49-F238E27FC236}">
                <a16:creationId xmlns:a16="http://schemas.microsoft.com/office/drawing/2014/main" id="{C54866E7-895A-09E8-4ADC-30B05620B2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997704" y="5872796"/>
            <a:ext cx="2137804" cy="3004930"/>
          </a:xfrm>
          <a:prstGeom prst="rect">
            <a:avLst/>
          </a:prstGeom>
        </p:spPr>
      </p:pic>
      <p:pic>
        <p:nvPicPr>
          <p:cNvPr id="29" name="Picture 6">
            <a:extLst>
              <a:ext uri="{FF2B5EF4-FFF2-40B4-BE49-F238E27FC236}">
                <a16:creationId xmlns:a16="http://schemas.microsoft.com/office/drawing/2014/main" id="{C08B285F-A9D7-B6E6-84D5-CAAA82AFE1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556320" y="5888015"/>
            <a:ext cx="2137804" cy="3004930"/>
          </a:xfrm>
          <a:prstGeom prst="rect">
            <a:avLst/>
          </a:prstGeom>
        </p:spPr>
      </p:pic>
      <p:pic>
        <p:nvPicPr>
          <p:cNvPr id="30" name="Picture 6">
            <a:extLst>
              <a:ext uri="{FF2B5EF4-FFF2-40B4-BE49-F238E27FC236}">
                <a16:creationId xmlns:a16="http://schemas.microsoft.com/office/drawing/2014/main" id="{5DAD4A8C-2A9B-A0ED-DA32-FD014B65E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26468" y="5884181"/>
            <a:ext cx="2137804" cy="3004930"/>
          </a:xfrm>
          <a:prstGeom prst="rect">
            <a:avLst/>
          </a:prstGeom>
        </p:spPr>
      </p:pic>
      <p:sp>
        <p:nvSpPr>
          <p:cNvPr id="31" name="TextBox 7">
            <a:extLst>
              <a:ext uri="{FF2B5EF4-FFF2-40B4-BE49-F238E27FC236}">
                <a16:creationId xmlns:a16="http://schemas.microsoft.com/office/drawing/2014/main" id="{D6787F9E-2595-37D0-D262-FB99EA6125DD}"/>
              </a:ext>
            </a:extLst>
          </p:cNvPr>
          <p:cNvSpPr txBox="1"/>
          <p:nvPr/>
        </p:nvSpPr>
        <p:spPr>
          <a:xfrm>
            <a:off x="444257" y="2116089"/>
            <a:ext cx="8361427" cy="641201"/>
          </a:xfrm>
          <a:prstGeom prst="rect">
            <a:avLst/>
          </a:prstGeom>
        </p:spPr>
        <p:txBody>
          <a:bodyPr lIns="0" tIns="0" rIns="0" bIns="0" rtlCol="0" anchor="t">
            <a:spAutoFit/>
          </a:bodyPr>
          <a:lstStyle/>
          <a:p>
            <a:pPr algn="ctr">
              <a:lnSpc>
                <a:spcPts val="5022"/>
              </a:lnSpc>
            </a:pPr>
            <a:r>
              <a:rPr lang="en-US" sz="4524" dirty="0">
                <a:solidFill>
                  <a:srgbClr val="272727"/>
                </a:solidFill>
                <a:latin typeface="Agrandir Medium"/>
              </a:rPr>
              <a:t>Presented by Arfa and Amay</a:t>
            </a:r>
          </a:p>
        </p:txBody>
      </p:sp>
      <p:sp>
        <p:nvSpPr>
          <p:cNvPr id="32" name="TextBox 6">
            <a:extLst>
              <a:ext uri="{FF2B5EF4-FFF2-40B4-BE49-F238E27FC236}">
                <a16:creationId xmlns:a16="http://schemas.microsoft.com/office/drawing/2014/main" id="{4BDFA6DA-A225-1AE4-924E-32913E3EABB6}"/>
              </a:ext>
            </a:extLst>
          </p:cNvPr>
          <p:cNvSpPr txBox="1"/>
          <p:nvPr/>
        </p:nvSpPr>
        <p:spPr>
          <a:xfrm>
            <a:off x="306565" y="3351168"/>
            <a:ext cx="10064791" cy="6189900"/>
          </a:xfrm>
          <a:prstGeom prst="rect">
            <a:avLst/>
          </a:prstGeom>
        </p:spPr>
        <p:txBody>
          <a:bodyPr wrap="square" lIns="0" tIns="0" rIns="0" bIns="0" rtlCol="0" anchor="t">
            <a:spAutoFit/>
          </a:bodyPr>
          <a:lstStyle/>
          <a:p>
            <a:r>
              <a:rPr lang="en-US" sz="2800" dirty="0">
                <a:solidFill>
                  <a:srgbClr val="272727"/>
                </a:solidFill>
                <a:latin typeface="Agrandir"/>
              </a:rPr>
              <a:t>This part of the code runs </a:t>
            </a:r>
            <a:r>
              <a:rPr lang="en-US" sz="2800" b="1" dirty="0">
                <a:solidFill>
                  <a:srgbClr val="272727"/>
                </a:solidFill>
                <a:latin typeface="Agrandir"/>
              </a:rPr>
              <a:t>once,</a:t>
            </a:r>
            <a:r>
              <a:rPr lang="en-US" sz="2800" dirty="0">
                <a:solidFill>
                  <a:srgbClr val="272727"/>
                </a:solidFill>
                <a:latin typeface="Agrandir"/>
              </a:rPr>
              <a:t> setting up the pin modes and </a:t>
            </a:r>
            <a:r>
              <a:rPr lang="en-GB" sz="2800" dirty="0">
                <a:solidFill>
                  <a:srgbClr val="272727"/>
                </a:solidFill>
                <a:latin typeface="Agrandir"/>
              </a:rPr>
              <a:t>initialises</a:t>
            </a:r>
            <a:r>
              <a:rPr lang="en-US" sz="2800" dirty="0">
                <a:solidFill>
                  <a:srgbClr val="272727"/>
                </a:solidFill>
                <a:latin typeface="Agrandir"/>
              </a:rPr>
              <a:t> the motor control and sensors for the line-following car.</a:t>
            </a:r>
            <a:endParaRPr lang="en-AE" sz="2800" dirty="0">
              <a:solidFill>
                <a:srgbClr val="272727"/>
              </a:solidFill>
              <a:latin typeface="Agrandir"/>
            </a:endParaRPr>
          </a:p>
          <a:p>
            <a:r>
              <a:rPr lang="en-US" sz="2800" dirty="0">
                <a:solidFill>
                  <a:srgbClr val="272727"/>
                </a:solidFill>
                <a:latin typeface="Agrandir"/>
              </a:rPr>
              <a:t>The function TCCR0B sets the frequency of the </a:t>
            </a:r>
            <a:r>
              <a:rPr lang="en-US" sz="2800" b="1" dirty="0">
                <a:solidFill>
                  <a:srgbClr val="272727"/>
                </a:solidFill>
                <a:latin typeface="Agrandir"/>
              </a:rPr>
              <a:t>PWM signal</a:t>
            </a:r>
            <a:r>
              <a:rPr lang="en-US" sz="2800" dirty="0">
                <a:solidFill>
                  <a:srgbClr val="272727"/>
                </a:solidFill>
                <a:latin typeface="Agrandir"/>
              </a:rPr>
              <a:t> for the motor control pins, which is set to </a:t>
            </a:r>
            <a:r>
              <a:rPr lang="en-US" sz="2800" b="1" dirty="0">
                <a:solidFill>
                  <a:srgbClr val="272727"/>
                </a:solidFill>
                <a:latin typeface="Agrandir"/>
              </a:rPr>
              <a:t>7812.5 Hz.</a:t>
            </a:r>
            <a:endParaRPr lang="en-AE" sz="2800" b="1" dirty="0">
              <a:solidFill>
                <a:srgbClr val="272727"/>
              </a:solidFill>
              <a:latin typeface="Agrandir"/>
            </a:endParaRPr>
          </a:p>
          <a:p>
            <a:r>
              <a:rPr lang="en-US" sz="2800" dirty="0">
                <a:solidFill>
                  <a:srgbClr val="272727"/>
                </a:solidFill>
                <a:latin typeface="Agrandir"/>
              </a:rPr>
              <a:t>The pin modes for the motor control pins are set as output.</a:t>
            </a:r>
            <a:endParaRPr lang="en-AE" sz="2800" dirty="0">
              <a:solidFill>
                <a:srgbClr val="272727"/>
              </a:solidFill>
              <a:latin typeface="Agrandir"/>
            </a:endParaRPr>
          </a:p>
          <a:p>
            <a:r>
              <a:rPr lang="en-US" sz="2800" dirty="0">
                <a:solidFill>
                  <a:srgbClr val="272727"/>
                </a:solidFill>
                <a:latin typeface="Agrandir"/>
              </a:rPr>
              <a:t>The pin modes for the IR sensors and ultrasound sensors are set as input, with the serial communication for the ultrasound sensor being set to 9600 baud.</a:t>
            </a:r>
            <a:endParaRPr lang="en-AE" sz="2800" dirty="0">
              <a:solidFill>
                <a:srgbClr val="272727"/>
              </a:solidFill>
              <a:latin typeface="Agrandir"/>
            </a:endParaRPr>
          </a:p>
          <a:p>
            <a:r>
              <a:rPr lang="en-US" sz="2800" dirty="0">
                <a:solidFill>
                  <a:srgbClr val="272727"/>
                </a:solidFill>
                <a:latin typeface="Agrandir"/>
              </a:rPr>
              <a:t>The pin mode for the buzzer is set as output.</a:t>
            </a:r>
            <a:endParaRPr lang="en-AE" sz="2800" dirty="0">
              <a:solidFill>
                <a:srgbClr val="272727"/>
              </a:solidFill>
              <a:latin typeface="Agrandir"/>
            </a:endParaRPr>
          </a:p>
          <a:p>
            <a:r>
              <a:rPr lang="en-US" sz="2800" dirty="0">
                <a:solidFill>
                  <a:srgbClr val="272727"/>
                </a:solidFill>
                <a:latin typeface="Agrandir"/>
              </a:rPr>
              <a:t>The function "rotateMotor(0, 0)" is called to stop the motors initially.</a:t>
            </a:r>
            <a:endParaRPr lang="en-AE" sz="2800" dirty="0">
              <a:solidFill>
                <a:srgbClr val="272727"/>
              </a:solidFill>
              <a:latin typeface="Agrandir"/>
            </a:endParaRPr>
          </a:p>
          <a:p>
            <a:r>
              <a:rPr lang="en-US" dirty="0"/>
              <a:t> </a:t>
            </a:r>
            <a:endParaRPr lang="en-AE" dirty="0"/>
          </a:p>
          <a:p>
            <a:r>
              <a:rPr lang="en-US" dirty="0"/>
              <a:t> </a:t>
            </a:r>
            <a:endParaRPr lang="en-AE" dirty="0"/>
          </a:p>
          <a:p>
            <a:pPr algn="ctr">
              <a:lnSpc>
                <a:spcPts val="3926"/>
              </a:lnSpc>
            </a:pPr>
            <a:r>
              <a:rPr lang="en-US" sz="2617" dirty="0">
                <a:solidFill>
                  <a:srgbClr val="272727"/>
                </a:solidFill>
                <a:latin typeface="Agrandir"/>
              </a:rPr>
              <a:t>. </a:t>
            </a:r>
          </a:p>
        </p:txBody>
      </p:sp>
      <p:pic>
        <p:nvPicPr>
          <p:cNvPr id="33" name="Picture 6">
            <a:extLst>
              <a:ext uri="{FF2B5EF4-FFF2-40B4-BE49-F238E27FC236}">
                <a16:creationId xmlns:a16="http://schemas.microsoft.com/office/drawing/2014/main" id="{099AF58D-3B64-14EF-0BEE-27F928D71E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0553" y="5888844"/>
            <a:ext cx="2137804" cy="3004930"/>
          </a:xfrm>
          <a:prstGeom prst="rect">
            <a:avLst/>
          </a:prstGeom>
        </p:spPr>
      </p:pic>
      <p:pic>
        <p:nvPicPr>
          <p:cNvPr id="34" name="Picture 6">
            <a:extLst>
              <a:ext uri="{FF2B5EF4-FFF2-40B4-BE49-F238E27FC236}">
                <a16:creationId xmlns:a16="http://schemas.microsoft.com/office/drawing/2014/main" id="{6EB3F31D-DB97-EEC7-68DC-5AFB13433A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969169" y="5904063"/>
            <a:ext cx="2137804" cy="3004930"/>
          </a:xfrm>
          <a:prstGeom prst="rect">
            <a:avLst/>
          </a:prstGeom>
        </p:spPr>
      </p:pic>
      <p:pic>
        <p:nvPicPr>
          <p:cNvPr id="35" name="Picture 6">
            <a:extLst>
              <a:ext uri="{FF2B5EF4-FFF2-40B4-BE49-F238E27FC236}">
                <a16:creationId xmlns:a16="http://schemas.microsoft.com/office/drawing/2014/main" id="{B0C36590-5817-E0BB-19DE-E93FE6A238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439317" y="5900229"/>
            <a:ext cx="2137804" cy="3004930"/>
          </a:xfrm>
          <a:prstGeom prst="rect">
            <a:avLst/>
          </a:prstGeom>
        </p:spPr>
      </p:pic>
      <p:sp>
        <p:nvSpPr>
          <p:cNvPr id="5" name="TextBox 5">
            <a:extLst>
              <a:ext uri="{FF2B5EF4-FFF2-40B4-BE49-F238E27FC236}">
                <a16:creationId xmlns:a16="http://schemas.microsoft.com/office/drawing/2014/main" id="{A830E370-7480-101D-448D-FCBBCCE651C8}"/>
              </a:ext>
            </a:extLst>
          </p:cNvPr>
          <p:cNvSpPr txBox="1"/>
          <p:nvPr/>
        </p:nvSpPr>
        <p:spPr>
          <a:xfrm>
            <a:off x="-606037" y="2617463"/>
            <a:ext cx="7942076" cy="803169"/>
          </a:xfrm>
          <a:prstGeom prst="rect">
            <a:avLst/>
          </a:prstGeom>
        </p:spPr>
        <p:txBody>
          <a:bodyPr wrap="square" lIns="0" tIns="0" rIns="0" bIns="0" rtlCol="0" anchor="t">
            <a:spAutoFit/>
          </a:bodyPr>
          <a:lstStyle/>
          <a:p>
            <a:pPr algn="ctr">
              <a:lnSpc>
                <a:spcPts val="6833"/>
              </a:lnSpc>
            </a:pPr>
            <a:r>
              <a:rPr lang="en-US" sz="5400" dirty="0">
                <a:solidFill>
                  <a:srgbClr val="000000"/>
                </a:solidFill>
                <a:latin typeface="Arcade Gamer"/>
              </a:rPr>
              <a:t>VOID setup()</a:t>
            </a:r>
          </a:p>
        </p:txBody>
      </p:sp>
      <p:pic>
        <p:nvPicPr>
          <p:cNvPr id="8" name="Picture 7">
            <a:extLst>
              <a:ext uri="{FF2B5EF4-FFF2-40B4-BE49-F238E27FC236}">
                <a16:creationId xmlns:a16="http://schemas.microsoft.com/office/drawing/2014/main" id="{F757F81A-3CB3-0337-6E2F-4D0F9D8C205D}"/>
              </a:ext>
            </a:extLst>
          </p:cNvPr>
          <p:cNvPicPr>
            <a:picLocks noChangeAspect="1"/>
          </p:cNvPicPr>
          <p:nvPr/>
        </p:nvPicPr>
        <p:blipFill>
          <a:blip r:embed="rId8"/>
          <a:stretch>
            <a:fillRect/>
          </a:stretch>
        </p:blipFill>
        <p:spPr>
          <a:xfrm>
            <a:off x="10759084" y="821971"/>
            <a:ext cx="7022931" cy="7922498"/>
          </a:xfrm>
          <a:prstGeom prst="rect">
            <a:avLst/>
          </a:prstGeom>
          <a:ln w="127000" cap="sq">
            <a:solidFill>
              <a:srgbClr val="DA94C8"/>
            </a:solidFill>
            <a:miter lim="800000"/>
          </a:ln>
          <a:effectLst>
            <a:outerShdw blurRad="57150" dist="50800" dir="2700000" algn="tl" rotWithShape="0">
              <a:srgbClr val="000000">
                <a:alpha val="40000"/>
              </a:srgbClr>
            </a:outerShdw>
          </a:effectLst>
        </p:spPr>
      </p:pic>
      <p:pic>
        <p:nvPicPr>
          <p:cNvPr id="15" name="Picture 15"/>
          <p:cNvPicPr>
            <a:picLocks noChangeAspect="1"/>
          </p:cNvPicPr>
          <p:nvPr/>
        </p:nvPicPr>
        <p:blipFill>
          <a:blip r:embed="rId9"/>
          <a:srcRect/>
          <a:stretch>
            <a:fillRect/>
          </a:stretch>
        </p:blipFill>
        <p:spPr>
          <a:xfrm>
            <a:off x="17005685" y="454275"/>
            <a:ext cx="1373211" cy="1215291"/>
          </a:xfrm>
          <a:prstGeom prst="rect">
            <a:avLst/>
          </a:prstGeom>
        </p:spPr>
      </p:pic>
      <p:pic>
        <p:nvPicPr>
          <p:cNvPr id="3" name="Picture 2">
            <a:extLst>
              <a:ext uri="{FF2B5EF4-FFF2-40B4-BE49-F238E27FC236}">
                <a16:creationId xmlns:a16="http://schemas.microsoft.com/office/drawing/2014/main" id="{C0F9C75F-F37B-7F47-793B-28E8DE9919CB}"/>
              </a:ext>
            </a:extLst>
          </p:cNvPr>
          <p:cNvPicPr>
            <a:picLocks noChangeAspect="1"/>
          </p:cNvPicPr>
          <p:nvPr/>
        </p:nvPicPr>
        <p:blipFill>
          <a:blip r:embed="rId10"/>
          <a:stretch>
            <a:fillRect/>
          </a:stretch>
        </p:blipFill>
        <p:spPr>
          <a:xfrm>
            <a:off x="8515274" y="7410307"/>
            <a:ext cx="3974937" cy="2670279"/>
          </a:xfrm>
          <a:prstGeom prst="rect">
            <a:avLst/>
          </a:prstGeom>
        </p:spPr>
      </p:pic>
    </p:spTree>
    <p:extLst>
      <p:ext uri="{BB962C8B-B14F-4D97-AF65-F5344CB8AC3E}">
        <p14:creationId xmlns:p14="http://schemas.microsoft.com/office/powerpoint/2010/main" val="3300334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44444E-6 -4.32099E-6 L 0.53784 0.00525 " pathEditMode="relative" rAng="0" ptsTypes="AA">
                                      <p:cBhvr>
                                        <p:cTn id="6" dur="7000" fill="hold"/>
                                        <p:tgtEl>
                                          <p:spTgt spid="3"/>
                                        </p:tgtEl>
                                        <p:attrNameLst>
                                          <p:attrName>ppt_x</p:attrName>
                                          <p:attrName>ppt_y</p:attrName>
                                        </p:attrNameLst>
                                      </p:cBhvr>
                                      <p:rCtr x="26892" y="2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D6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3933" y="670856"/>
            <a:ext cx="2993575" cy="54428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4332" y="133610"/>
            <a:ext cx="4420491" cy="225846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73680" y="7756183"/>
            <a:ext cx="4692042" cy="239720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05714" y="4827951"/>
            <a:ext cx="4692042" cy="2397207"/>
          </a:xfrm>
          <a:prstGeom prst="rect">
            <a:avLst/>
          </a:prstGeom>
        </p:spPr>
      </p:pic>
      <p:pic>
        <p:nvPicPr>
          <p:cNvPr id="10" name="Picture 10"/>
          <p:cNvPicPr>
            <a:picLocks noChangeAspect="1"/>
          </p:cNvPicPr>
          <p:nvPr/>
        </p:nvPicPr>
        <p:blipFill>
          <a:blip r:embed="rId6"/>
          <a:srcRect/>
          <a:stretch>
            <a:fillRect/>
          </a:stretch>
        </p:blipFill>
        <p:spPr>
          <a:xfrm>
            <a:off x="10423984" y="1863202"/>
            <a:ext cx="1125685" cy="996231"/>
          </a:xfrm>
          <a:prstGeom prst="rect">
            <a:avLst/>
          </a:prstGeom>
        </p:spPr>
      </p:pic>
      <p:pic>
        <p:nvPicPr>
          <p:cNvPr id="13" name="Picture 12">
            <a:extLst>
              <a:ext uri="{FF2B5EF4-FFF2-40B4-BE49-F238E27FC236}">
                <a16:creationId xmlns:a16="http://schemas.microsoft.com/office/drawing/2014/main" id="{2C64D952-0997-F8BE-743B-E4D80DE964AF}"/>
              </a:ext>
            </a:extLst>
          </p:cNvPr>
          <p:cNvPicPr>
            <a:picLocks noChangeAspect="1"/>
          </p:cNvPicPr>
          <p:nvPr/>
        </p:nvPicPr>
        <p:blipFill>
          <a:blip r:embed="rId7"/>
          <a:stretch>
            <a:fillRect/>
          </a:stretch>
        </p:blipFill>
        <p:spPr>
          <a:xfrm>
            <a:off x="314883" y="3569471"/>
            <a:ext cx="11219487" cy="3967998"/>
          </a:xfrm>
          <a:prstGeom prst="rect">
            <a:avLst/>
          </a:prstGeom>
          <a:ln w="127000" cap="sq">
            <a:solidFill>
              <a:srgbClr val="DA94C8"/>
            </a:solidFill>
            <a:miter lim="800000"/>
          </a:ln>
          <a:effectLst>
            <a:outerShdw blurRad="57150" dist="50800" dir="2700000" algn="tl" rotWithShape="0">
              <a:srgbClr val="000000">
                <a:alpha val="40000"/>
              </a:srgbClr>
            </a:outerShdw>
          </a:effectLst>
        </p:spPr>
      </p:pic>
      <p:pic>
        <p:nvPicPr>
          <p:cNvPr id="19" name="Picture 18">
            <a:extLst>
              <a:ext uri="{FF2B5EF4-FFF2-40B4-BE49-F238E27FC236}">
                <a16:creationId xmlns:a16="http://schemas.microsoft.com/office/drawing/2014/main" id="{5B599812-C20D-B862-DD49-CB9E483ABA2A}"/>
              </a:ext>
            </a:extLst>
          </p:cNvPr>
          <p:cNvPicPr>
            <a:picLocks noChangeAspect="1"/>
          </p:cNvPicPr>
          <p:nvPr/>
        </p:nvPicPr>
        <p:blipFill>
          <a:blip r:embed="rId8"/>
          <a:stretch>
            <a:fillRect/>
          </a:stretch>
        </p:blipFill>
        <p:spPr>
          <a:xfrm>
            <a:off x="714484" y="2452390"/>
            <a:ext cx="9202403" cy="6178928"/>
          </a:xfrm>
          <a:prstGeom prst="rect">
            <a:avLst/>
          </a:prstGeom>
          <a:ln w="127000" cap="sq">
            <a:solidFill>
              <a:srgbClr val="DA94C8"/>
            </a:solidFill>
            <a:miter lim="800000"/>
          </a:ln>
          <a:effectLst>
            <a:outerShdw blurRad="57150" dist="50800" dir="2700000" algn="tl" rotWithShape="0">
              <a:srgbClr val="000000">
                <a:alpha val="40000"/>
              </a:srgbClr>
            </a:outerShdw>
          </a:effectLst>
        </p:spPr>
      </p:pic>
      <p:pic>
        <p:nvPicPr>
          <p:cNvPr id="17" name="Picture 16">
            <a:extLst>
              <a:ext uri="{FF2B5EF4-FFF2-40B4-BE49-F238E27FC236}">
                <a16:creationId xmlns:a16="http://schemas.microsoft.com/office/drawing/2014/main" id="{ACE3EC4E-2147-94BA-029A-A55563724F48}"/>
              </a:ext>
            </a:extLst>
          </p:cNvPr>
          <p:cNvPicPr>
            <a:picLocks noChangeAspect="1"/>
          </p:cNvPicPr>
          <p:nvPr/>
        </p:nvPicPr>
        <p:blipFill>
          <a:blip r:embed="rId9"/>
          <a:stretch>
            <a:fillRect/>
          </a:stretch>
        </p:blipFill>
        <p:spPr>
          <a:xfrm>
            <a:off x="324944" y="3298142"/>
            <a:ext cx="10099040" cy="4536468"/>
          </a:xfrm>
          <a:prstGeom prst="rect">
            <a:avLst/>
          </a:prstGeom>
          <a:ln w="127000" cap="sq">
            <a:solidFill>
              <a:srgbClr val="DA94C8"/>
            </a:solidFill>
            <a:miter lim="800000"/>
          </a:ln>
          <a:effectLst>
            <a:outerShdw blurRad="57150" dist="50800" dir="2700000" algn="tl" rotWithShape="0">
              <a:srgbClr val="000000">
                <a:alpha val="40000"/>
              </a:srgbClr>
            </a:outerShdw>
          </a:effectLst>
        </p:spPr>
      </p:pic>
      <p:sp>
        <p:nvSpPr>
          <p:cNvPr id="7" name="TextBox 7"/>
          <p:cNvSpPr txBox="1"/>
          <p:nvPr/>
        </p:nvSpPr>
        <p:spPr>
          <a:xfrm>
            <a:off x="11298525" y="1861344"/>
            <a:ext cx="6812595" cy="1067152"/>
          </a:xfrm>
          <a:prstGeom prst="rect">
            <a:avLst/>
          </a:prstGeom>
        </p:spPr>
        <p:txBody>
          <a:bodyPr wrap="square" lIns="0" tIns="0" rIns="0" bIns="0" rtlCol="0" anchor="t">
            <a:spAutoFit/>
          </a:bodyPr>
          <a:lstStyle/>
          <a:p>
            <a:pPr algn="ctr">
              <a:lnSpc>
                <a:spcPts val="9176"/>
              </a:lnSpc>
            </a:pPr>
            <a:r>
              <a:rPr lang="en-US" sz="6600" dirty="0">
                <a:solidFill>
                  <a:srgbClr val="000000"/>
                </a:solidFill>
                <a:latin typeface="Arcade Gamer"/>
              </a:rPr>
              <a:t>VOID LOOP()</a:t>
            </a:r>
          </a:p>
        </p:txBody>
      </p:sp>
      <p:sp>
        <p:nvSpPr>
          <p:cNvPr id="11" name="TextBox 7">
            <a:extLst>
              <a:ext uri="{FF2B5EF4-FFF2-40B4-BE49-F238E27FC236}">
                <a16:creationId xmlns:a16="http://schemas.microsoft.com/office/drawing/2014/main" id="{F3BFBFA9-AAF0-ACE5-4292-FA5B17B7918D}"/>
              </a:ext>
            </a:extLst>
          </p:cNvPr>
          <p:cNvSpPr txBox="1"/>
          <p:nvPr/>
        </p:nvSpPr>
        <p:spPr>
          <a:xfrm>
            <a:off x="9589517" y="1397505"/>
            <a:ext cx="8361427" cy="641201"/>
          </a:xfrm>
          <a:prstGeom prst="rect">
            <a:avLst/>
          </a:prstGeom>
        </p:spPr>
        <p:txBody>
          <a:bodyPr lIns="0" tIns="0" rIns="0" bIns="0" rtlCol="0" anchor="t">
            <a:spAutoFit/>
          </a:bodyPr>
          <a:lstStyle/>
          <a:p>
            <a:pPr algn="ctr">
              <a:lnSpc>
                <a:spcPts val="5022"/>
              </a:lnSpc>
            </a:pPr>
            <a:r>
              <a:rPr lang="en-US" sz="4524" dirty="0">
                <a:solidFill>
                  <a:srgbClr val="272727"/>
                </a:solidFill>
                <a:latin typeface="Agrandir Medium"/>
              </a:rPr>
              <a:t>Presented by Arfa and Amay</a:t>
            </a:r>
          </a:p>
        </p:txBody>
      </p:sp>
      <p:sp>
        <p:nvSpPr>
          <p:cNvPr id="8" name="TextBox 8"/>
          <p:cNvSpPr txBox="1"/>
          <p:nvPr/>
        </p:nvSpPr>
        <p:spPr>
          <a:xfrm>
            <a:off x="10780672" y="2939300"/>
            <a:ext cx="7192445" cy="7432804"/>
          </a:xfrm>
          <a:prstGeom prst="rect">
            <a:avLst/>
          </a:prstGeom>
        </p:spPr>
        <p:txBody>
          <a:bodyPr wrap="square" lIns="0" tIns="0" rIns="0" bIns="0" rtlCol="0" anchor="t">
            <a:spAutoFit/>
          </a:bodyPr>
          <a:lstStyle/>
          <a:p>
            <a:pPr algn="r"/>
            <a:r>
              <a:rPr lang="en-US" sz="2100" dirty="0">
                <a:latin typeface="Agrandir Medium" panose="020B0604020202020204" charset="0"/>
              </a:rPr>
              <a:t>This code is the main loop of a program for a robot that uses IR sensors and ultrasonic sensors to detect black lines and obstacles. The program reads the values from the IR sensors and ultrasonic sensor, then decides what actions to take based on those readings.</a:t>
            </a:r>
            <a:endParaRPr lang="en-AE" sz="2100" dirty="0">
              <a:latin typeface="Agrandir Medium" panose="020B0604020202020204" charset="0"/>
            </a:endParaRPr>
          </a:p>
          <a:p>
            <a:pPr algn="r"/>
            <a:r>
              <a:rPr lang="en-US" sz="2100" dirty="0">
                <a:latin typeface="Agrandir Medium" panose="020B0604020202020204" charset="0"/>
              </a:rPr>
              <a:t> </a:t>
            </a:r>
            <a:endParaRPr lang="en-AE" sz="2100" dirty="0">
              <a:latin typeface="Agrandir Medium" panose="020B0604020202020204" charset="0"/>
            </a:endParaRPr>
          </a:p>
          <a:p>
            <a:pPr algn="r"/>
            <a:r>
              <a:rPr lang="en-US" sz="2100" dirty="0">
                <a:latin typeface="Agrandir Medium" panose="020B0604020202020204" charset="0"/>
              </a:rPr>
              <a:t>If the ultrasonic sensor detects a distance greater than 10mm, the program checks the values of the IR sensors. If both IR sensors read low (not detecting a black line), the program drives the motors forward at a set speed. If the right IR sensor detects a black line, the program turns the right motor off or slows it down, causing the robot to turn to the right. If the left IR sensor detects a black line, the program turns the left motor off or slows it down, causing the robot to turn to the left. If both IR sensors detect a black line, the program stops the motors.</a:t>
            </a:r>
            <a:endParaRPr lang="en-AE" sz="2100" dirty="0">
              <a:latin typeface="Agrandir Medium" panose="020B0604020202020204" charset="0"/>
            </a:endParaRPr>
          </a:p>
          <a:p>
            <a:pPr algn="r"/>
            <a:r>
              <a:rPr lang="en-US" sz="2100" dirty="0">
                <a:latin typeface="Agrandir Medium" panose="020B0604020202020204" charset="0"/>
              </a:rPr>
              <a:t> </a:t>
            </a:r>
            <a:endParaRPr lang="en-AE" sz="2100" dirty="0">
              <a:latin typeface="Agrandir Medium" panose="020B0604020202020204" charset="0"/>
            </a:endParaRPr>
          </a:p>
          <a:p>
            <a:pPr algn="r"/>
            <a:r>
              <a:rPr lang="en-US" sz="2100" dirty="0">
                <a:latin typeface="Agrandir Medium" panose="020B0604020202020204" charset="0"/>
              </a:rPr>
              <a:t>If the ultrasonic sensor detects an obstacle within 10mm, the program stops the motors and activates a buzzer for a short time to alert the user. The loop then repeats, continuously checking for updates from the sensors and deciding what actions to take.</a:t>
            </a:r>
            <a:endParaRPr lang="en-AE" sz="2100" dirty="0">
              <a:latin typeface="Agrandir Medium" panose="020B0604020202020204" charset="0"/>
            </a:endParaRPr>
          </a:p>
        </p:txBody>
      </p:sp>
      <p:sp>
        <p:nvSpPr>
          <p:cNvPr id="3" name="TextBox 14">
            <a:extLst>
              <a:ext uri="{FF2B5EF4-FFF2-40B4-BE49-F238E27FC236}">
                <a16:creationId xmlns:a16="http://schemas.microsoft.com/office/drawing/2014/main" id="{F0A89CFC-F32E-6A97-1255-8D6BBBB5CBA6}"/>
              </a:ext>
            </a:extLst>
          </p:cNvPr>
          <p:cNvSpPr txBox="1"/>
          <p:nvPr/>
        </p:nvSpPr>
        <p:spPr>
          <a:xfrm>
            <a:off x="8305800" y="288646"/>
            <a:ext cx="9894902" cy="1250086"/>
          </a:xfrm>
          <a:prstGeom prst="rect">
            <a:avLst/>
          </a:prstGeom>
        </p:spPr>
        <p:txBody>
          <a:bodyPr wrap="square" lIns="0" tIns="0" rIns="0" bIns="0" rtlCol="0" anchor="t">
            <a:spAutoFit/>
          </a:bodyPr>
          <a:lstStyle/>
          <a:p>
            <a:pPr algn="ctr">
              <a:lnSpc>
                <a:spcPts val="10692"/>
              </a:lnSpc>
            </a:pPr>
            <a:r>
              <a:rPr lang="en-GB" sz="8000" dirty="0">
                <a:solidFill>
                  <a:srgbClr val="000000"/>
                </a:solidFill>
                <a:latin typeface="Arcade Gamer"/>
              </a:rPr>
              <a:t>PROGRAMMING </a:t>
            </a:r>
            <a:endParaRPr lang="en-US" sz="8000" dirty="0">
              <a:solidFill>
                <a:srgbClr val="000000"/>
              </a:solidFill>
              <a:latin typeface="Arcade Game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xEl>
                                              <p:pRg st="0" end="0"/>
                                            </p:txEl>
                                          </p:spTgt>
                                        </p:tgtEl>
                                      </p:cBhvr>
                                    </p:animEffect>
                                    <p:animScale>
                                      <p:cBhvr>
                                        <p:cTn id="10" dur="250" autoRev="1" fill="hold"/>
                                        <p:tgtEl>
                                          <p:spTgt spid="8">
                                            <p:txEl>
                                              <p:pRg st="0" end="0"/>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8">
                                            <p:txEl>
                                              <p:pRg st="2" end="2"/>
                                            </p:txEl>
                                          </p:spTgt>
                                        </p:tgtEl>
                                      </p:cBhvr>
                                    </p:animEffect>
                                    <p:animScale>
                                      <p:cBhvr>
                                        <p:cTn id="21" dur="250" autoRev="1" fill="hold"/>
                                        <p:tgtEl>
                                          <p:spTgt spid="8">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8">
                                            <p:txEl>
                                              <p:pRg st="4" end="4"/>
                                            </p:txEl>
                                          </p:spTgt>
                                        </p:tgtEl>
                                      </p:cBhvr>
                                    </p:animEffect>
                                    <p:animScale>
                                      <p:cBhvr>
                                        <p:cTn id="32" dur="250" autoRev="1" fill="hold"/>
                                        <p:tgtEl>
                                          <p:spTgt spid="8">
                                            <p:txEl>
                                              <p:pRg st="4" end="4"/>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1315</TotalTime>
  <Words>1410</Words>
  <Application>Microsoft Office PowerPoint</Application>
  <PresentationFormat>Custom</PresentationFormat>
  <Paragraphs>90</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Agrandir</vt:lpstr>
      <vt:lpstr>Agrandir Medium</vt:lpstr>
      <vt:lpstr>Calibri</vt:lpstr>
      <vt:lpstr>Arcade Gamer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cAR-LOS ASAP-z</dc:title>
  <cp:lastModifiedBy>Arfa Kazi</cp:lastModifiedBy>
  <cp:revision>14</cp:revision>
  <dcterms:created xsi:type="dcterms:W3CDTF">2006-08-16T00:00:00Z</dcterms:created>
  <dcterms:modified xsi:type="dcterms:W3CDTF">2023-01-31T17:34:39Z</dcterms:modified>
  <dc:identifier>DAFYvTHLTCc</dc:identifier>
</cp:coreProperties>
</file>